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305" r:id="rId2"/>
    <p:sldId id="308" r:id="rId3"/>
    <p:sldId id="307" r:id="rId4"/>
    <p:sldId id="306" r:id="rId5"/>
    <p:sldId id="302" r:id="rId6"/>
    <p:sldId id="303" r:id="rId7"/>
    <p:sldId id="278" r:id="rId8"/>
    <p:sldId id="279" r:id="rId9"/>
    <p:sldId id="319" r:id="rId10"/>
    <p:sldId id="280" r:id="rId11"/>
    <p:sldId id="340" r:id="rId12"/>
    <p:sldId id="341" r:id="rId13"/>
    <p:sldId id="281" r:id="rId14"/>
    <p:sldId id="282" r:id="rId15"/>
    <p:sldId id="311" r:id="rId16"/>
    <p:sldId id="312" r:id="rId17"/>
    <p:sldId id="317" r:id="rId18"/>
    <p:sldId id="318" r:id="rId19"/>
    <p:sldId id="314" r:id="rId20"/>
    <p:sldId id="315" r:id="rId21"/>
    <p:sldId id="313" r:id="rId22"/>
    <p:sldId id="326" r:id="rId23"/>
    <p:sldId id="287" r:id="rId24"/>
    <p:sldId id="288" r:id="rId25"/>
    <p:sldId id="327" r:id="rId26"/>
    <p:sldId id="262" r:id="rId27"/>
    <p:sldId id="342" r:id="rId28"/>
    <p:sldId id="323" r:id="rId29"/>
    <p:sldId id="321" r:id="rId30"/>
    <p:sldId id="266" r:id="rId31"/>
    <p:sldId id="267" r:id="rId32"/>
    <p:sldId id="328" r:id="rId33"/>
    <p:sldId id="272" r:id="rId34"/>
    <p:sldId id="270" r:id="rId35"/>
    <p:sldId id="332" r:id="rId36"/>
    <p:sldId id="337" r:id="rId37"/>
    <p:sldId id="309" r:id="rId38"/>
    <p:sldId id="310" r:id="rId39"/>
    <p:sldId id="336" r:id="rId40"/>
    <p:sldId id="316" r:id="rId41"/>
    <p:sldId id="339" r:id="rId42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4D07C"/>
    <a:srgbClr val="E783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Estilo Médio 2 - Ênfas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0A1B5D5-9B99-4C35-A422-299274C87663}" styleName="Estilo Médio 1 - Ênfase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5" autoAdjust="0"/>
    <p:restoredTop sz="94660"/>
  </p:normalViewPr>
  <p:slideViewPr>
    <p:cSldViewPr>
      <p:cViewPr varScale="1">
        <p:scale>
          <a:sx n="72" d="100"/>
          <a:sy n="72" d="100"/>
        </p:scale>
        <p:origin x="132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E25B0-1128-40D4-A96F-CEDB55FCB3D7}" type="datetimeFigureOut">
              <a:rPr lang="pt-BR" smtClean="0"/>
              <a:pPr/>
              <a:t>24/03/2023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E82309-76D1-4DAB-9C1A-BB9E2D5A7E8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7D9F1-C192-44C1-A099-DCDF47197C20}" type="datetimeFigureOut">
              <a:rPr lang="pt-BR" smtClean="0"/>
              <a:pPr/>
              <a:t>24/03/2023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73B06-351C-41A9-A63F-6F5F44A61FF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7D9F1-C192-44C1-A099-DCDF47197C20}" type="datetimeFigureOut">
              <a:rPr lang="pt-BR" smtClean="0"/>
              <a:pPr/>
              <a:t>24/03/2023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73B06-351C-41A9-A63F-6F5F44A61FF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7D9F1-C192-44C1-A099-DCDF47197C20}" type="datetimeFigureOut">
              <a:rPr lang="pt-BR" smtClean="0"/>
              <a:pPr/>
              <a:t>24/03/2023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73B06-351C-41A9-A63F-6F5F44A61FF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7D9F1-C192-44C1-A099-DCDF47197C20}" type="datetimeFigureOut">
              <a:rPr lang="pt-BR" smtClean="0"/>
              <a:pPr/>
              <a:t>24/03/2023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73B06-351C-41A9-A63F-6F5F44A61FF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7D9F1-C192-44C1-A099-DCDF47197C20}" type="datetimeFigureOut">
              <a:rPr lang="pt-BR" smtClean="0"/>
              <a:pPr/>
              <a:t>24/03/2023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73B06-351C-41A9-A63F-6F5F44A61FF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7D9F1-C192-44C1-A099-DCDF47197C20}" type="datetimeFigureOut">
              <a:rPr lang="pt-BR" smtClean="0"/>
              <a:pPr/>
              <a:t>24/03/2023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73B06-351C-41A9-A63F-6F5F44A61FF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7D9F1-C192-44C1-A099-DCDF47197C20}" type="datetimeFigureOut">
              <a:rPr lang="pt-BR" smtClean="0"/>
              <a:pPr/>
              <a:t>24/03/2023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73B06-351C-41A9-A63F-6F5F44A61FF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7D9F1-C192-44C1-A099-DCDF47197C20}" type="datetimeFigureOut">
              <a:rPr lang="pt-BR" smtClean="0"/>
              <a:pPr/>
              <a:t>24/03/2023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73B06-351C-41A9-A63F-6F5F44A61FF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7D9F1-C192-44C1-A099-DCDF47197C20}" type="datetimeFigureOut">
              <a:rPr lang="pt-BR" smtClean="0"/>
              <a:pPr/>
              <a:t>24/03/2023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73B06-351C-41A9-A63F-6F5F44A61FF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7D9F1-C192-44C1-A099-DCDF47197C20}" type="datetimeFigureOut">
              <a:rPr lang="pt-BR" smtClean="0"/>
              <a:pPr/>
              <a:t>24/03/2023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73B06-351C-41A9-A63F-6F5F44A61FF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7D9F1-C192-44C1-A099-DCDF47197C20}" type="datetimeFigureOut">
              <a:rPr lang="pt-BR" smtClean="0"/>
              <a:pPr/>
              <a:t>24/03/2023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73B06-351C-41A9-A63F-6F5F44A61FF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57D9F1-C192-44C1-A099-DCDF47197C20}" type="datetimeFigureOut">
              <a:rPr lang="pt-BR" smtClean="0"/>
              <a:pPr/>
              <a:t>24/03/2023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D73B06-351C-41A9-A63F-6F5F44A61FF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package" Target="../embeddings/Microsoft_Excel_Worksheet.xlsx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image" Target="../media/image34.w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gi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E6DCAC"/>
            </a:gs>
            <a:gs pos="12000">
              <a:srgbClr val="E6D78A"/>
            </a:gs>
            <a:gs pos="30000">
              <a:srgbClr val="C7AC4C"/>
            </a:gs>
            <a:gs pos="45000">
              <a:srgbClr val="E6D78A"/>
            </a:gs>
            <a:gs pos="77000">
              <a:srgbClr val="C7AC4C"/>
            </a:gs>
            <a:gs pos="100000">
              <a:srgbClr val="E6DCAC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br>
              <a:rPr lang="pt-BR" sz="2400" b="1" dirty="0"/>
            </a:br>
            <a:endParaRPr lang="pt-BR" sz="2400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67544" y="908720"/>
            <a:ext cx="8229600" cy="5328592"/>
          </a:xfrm>
          <a:gradFill>
            <a:gsLst>
              <a:gs pos="0">
                <a:srgbClr val="FFFFFF"/>
              </a:gs>
              <a:gs pos="7001">
                <a:srgbClr val="E6E6E6"/>
              </a:gs>
              <a:gs pos="32001">
                <a:srgbClr val="7D8496"/>
              </a:gs>
              <a:gs pos="47000">
                <a:srgbClr val="E6E6E6"/>
              </a:gs>
              <a:gs pos="85001">
                <a:srgbClr val="7D8496"/>
              </a:gs>
              <a:gs pos="100000">
                <a:srgbClr val="E6E6E6"/>
              </a:gs>
            </a:gsLst>
            <a:lin ang="16200000" scaled="0"/>
          </a:gra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buNone/>
            </a:pPr>
            <a:r>
              <a:rPr lang="pt-BR" sz="2400" b="1" dirty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TRATAMENTO BIOLÓGICO DE EFLUENTES</a:t>
            </a:r>
          </a:p>
          <a:p>
            <a:pPr algn="ctr">
              <a:buNone/>
            </a:pPr>
            <a:r>
              <a:rPr lang="pt-BR" sz="2400" b="1" dirty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 LODOS ATIVADOS  </a:t>
            </a:r>
            <a:endParaRPr lang="pt-BR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D07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ln>
                  <a:solidFill>
                    <a:srgbClr val="7030A0"/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Comic Sans MS" pitchFamily="66" charset="0"/>
              </a:rPr>
              <a:t>Tratamento Aeróbio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gradFill>
            <a:gsLst>
              <a:gs pos="100000">
                <a:srgbClr val="FFF200">
                  <a:alpha val="39000"/>
                </a:srgbClr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16200000" scaled="0"/>
          </a:gradFill>
        </p:spPr>
        <p:txBody>
          <a:bodyPr/>
          <a:lstStyle/>
          <a:p>
            <a:endParaRPr lang="pt-BR" dirty="0"/>
          </a:p>
          <a:p>
            <a:endParaRPr lang="pt-BR" dirty="0"/>
          </a:p>
          <a:p>
            <a:r>
              <a:rPr lang="pt-BR" dirty="0"/>
              <a:t>Realizado por </a:t>
            </a:r>
            <a:r>
              <a:rPr lang="pt-BR" b="1" dirty="0">
                <a:solidFill>
                  <a:srgbClr val="00B050"/>
                </a:solidFill>
              </a:rPr>
              <a:t>microrganismos aeróbios </a:t>
            </a:r>
            <a:r>
              <a:rPr lang="pt-BR" dirty="0"/>
              <a:t>- que necessitam do oxigênio, por aeração do meio, para crescer.</a:t>
            </a:r>
          </a:p>
          <a:p>
            <a:endParaRPr lang="pt-BR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D07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t-BR" b="1" dirty="0">
                <a:latin typeface="Comic Sans MS" pitchFamily="66" charset="0"/>
              </a:rPr>
              <a:t>Processos Biológicos Aeróbios </a:t>
            </a:r>
            <a:br>
              <a:rPr lang="pt-BR" dirty="0">
                <a:latin typeface="Comic Sans MS" pitchFamily="66" charset="0"/>
              </a:rPr>
            </a:br>
            <a:r>
              <a:rPr lang="pt-BR" dirty="0">
                <a:latin typeface="Comic Sans MS" pitchFamily="66" charset="0"/>
              </a:rPr>
              <a:t>Ex: Lagoa Aerada</a:t>
            </a:r>
            <a:br>
              <a:rPr lang="pt-BR" dirty="0"/>
            </a:br>
            <a:endParaRPr lang="pt-BR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783357"/>
            <a:ext cx="603461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D07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b="1" dirty="0">
                <a:solidFill>
                  <a:schemeClr val="accent2">
                    <a:lumMod val="75000"/>
                  </a:schemeClr>
                </a:solidFill>
              </a:rPr>
              <a:t>Processos Aeróbios</a:t>
            </a:r>
            <a:br>
              <a:rPr lang="pt-BR" b="1" dirty="0">
                <a:solidFill>
                  <a:schemeClr val="accent2">
                    <a:lumMod val="75000"/>
                  </a:schemeClr>
                </a:solidFill>
              </a:rPr>
            </a:b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67544" y="1196752"/>
            <a:ext cx="8229600" cy="4525963"/>
          </a:xfrm>
          <a:solidFill>
            <a:schemeClr val="bg2">
              <a:lumMod val="75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>
            <a:normAutofit/>
          </a:bodyPr>
          <a:lstStyle/>
          <a:p>
            <a:pPr algn="ctr">
              <a:buNone/>
            </a:pPr>
            <a:endParaRPr lang="pt-BR" dirty="0"/>
          </a:p>
          <a:p>
            <a:r>
              <a:rPr lang="pt-BR" dirty="0">
                <a:solidFill>
                  <a:schemeClr val="accent3">
                    <a:lumMod val="50000"/>
                  </a:schemeClr>
                </a:solidFill>
              </a:rPr>
              <a:t>Maior eficiência de remoção de poluentes;</a:t>
            </a:r>
          </a:p>
          <a:p>
            <a:r>
              <a:rPr lang="pt-BR" dirty="0">
                <a:solidFill>
                  <a:schemeClr val="accent4">
                    <a:lumMod val="75000"/>
                  </a:schemeClr>
                </a:solidFill>
              </a:rPr>
              <a:t>Maior geração de lodo em relação ao anaeróbio;</a:t>
            </a:r>
          </a:p>
          <a:p>
            <a:r>
              <a:rPr lang="pt-BR" dirty="0">
                <a:solidFill>
                  <a:srgbClr val="C00000"/>
                </a:solidFill>
              </a:rPr>
              <a:t>Processo mais estável;</a:t>
            </a:r>
          </a:p>
          <a:p>
            <a:pPr marL="354013" indent="-354013"/>
            <a:r>
              <a:rPr lang="pt-BR" dirty="0">
                <a:solidFill>
                  <a:schemeClr val="accent6">
                    <a:lumMod val="75000"/>
                  </a:schemeClr>
                </a:solidFill>
              </a:rPr>
              <a:t>Utilizado principalmente em casos em que se quer reuso.</a:t>
            </a:r>
          </a:p>
          <a:p>
            <a:pPr>
              <a:buNone/>
            </a:pPr>
            <a:endParaRPr lang="pt-BR" dirty="0"/>
          </a:p>
          <a:p>
            <a:pPr>
              <a:buNone/>
            </a:pPr>
            <a:endParaRPr lang="pt-BR" dirty="0"/>
          </a:p>
          <a:p>
            <a:pPr>
              <a:buNone/>
            </a:pPr>
            <a:endParaRPr lang="pt-BR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D07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effectLst>
            <a:outerShdw blurRad="50800" dist="38100" algn="l" rotWithShape="0">
              <a:schemeClr val="accent3">
                <a:lumMod val="50000"/>
                <a:alpha val="40000"/>
              </a:schemeClr>
            </a:outerShdw>
          </a:effectLst>
        </p:spPr>
        <p:txBody>
          <a:bodyPr>
            <a:noAutofit/>
          </a:bodyPr>
          <a:lstStyle/>
          <a:p>
            <a:r>
              <a:rPr lang="pt-BR" sz="3600" dirty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50800" dist="50800" dir="5400000" algn="ctr" rotWithShape="0">
                    <a:schemeClr val="accent6">
                      <a:lumMod val="75000"/>
                    </a:schemeClr>
                  </a:outerShdw>
                </a:effectLst>
                <a:latin typeface="Comic Sans MS" pitchFamily="66" charset="0"/>
              </a:rPr>
              <a:t>Tratamento Biológico de Efluentes </a:t>
            </a:r>
            <a:br>
              <a:rPr lang="pt-BR" sz="3600" dirty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50800" dist="50800" dir="5400000" algn="ctr" rotWithShape="0">
                    <a:schemeClr val="accent6">
                      <a:lumMod val="75000"/>
                    </a:schemeClr>
                  </a:outerShdw>
                </a:effectLst>
                <a:latin typeface="Comic Sans MS" pitchFamily="66" charset="0"/>
              </a:rPr>
            </a:br>
            <a:r>
              <a:rPr lang="pt-BR" sz="3600" dirty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50800" dist="50800" dir="5400000" algn="ctr" rotWithShape="0">
                    <a:schemeClr val="accent6">
                      <a:lumMod val="75000"/>
                    </a:schemeClr>
                  </a:outerShdw>
                </a:effectLst>
                <a:latin typeface="Comic Sans MS" pitchFamily="66" charset="0"/>
              </a:rPr>
              <a:t>Lodos Ativados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95536" y="1916832"/>
            <a:ext cx="8568952" cy="4525963"/>
          </a:xfrm>
          <a:solidFill>
            <a:srgbClr val="E4D07C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/>
          <a:lstStyle/>
          <a:p>
            <a:r>
              <a:rPr lang="pt-BR" sz="3000" b="1" dirty="0">
                <a:solidFill>
                  <a:srgbClr val="FF0000"/>
                </a:solidFill>
              </a:rPr>
              <a:t>São flocos produzidos em um quantidade de  esgoto bruto, pelo crescimento de bactéria ou outros organismos, na presença de oxigênio dissolvido (tratamento aeróbio);</a:t>
            </a:r>
          </a:p>
          <a:p>
            <a:endParaRPr lang="pt-BR" sz="3000" dirty="0"/>
          </a:p>
          <a:p>
            <a:r>
              <a:rPr lang="pt-BR" sz="3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Processo mais utilizado e com maior eficiência em muitas plantas de tratamento de efluentes.</a:t>
            </a:r>
            <a:r>
              <a:rPr lang="pt-B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</a:p>
          <a:p>
            <a:endParaRPr lang="pt-BR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D07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effectLst>
            <a:outerShdw blurRad="50800" dist="50800" dir="5400000" algn="ctr" rotWithShape="0">
              <a:schemeClr val="accent2">
                <a:lumMod val="75000"/>
              </a:schemeClr>
            </a:outerShdw>
          </a:effectLst>
        </p:spPr>
        <p:txBody>
          <a:bodyPr>
            <a:normAutofit/>
          </a:bodyPr>
          <a:lstStyle/>
          <a:p>
            <a:r>
              <a:rPr lang="pt-BR" sz="4000" dirty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Microbiologia de Lodos Ativados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16200000" scaled="0"/>
          </a:gradFill>
        </p:spPr>
        <p:txBody>
          <a:bodyPr/>
          <a:lstStyle/>
          <a:p>
            <a:pPr algn="just"/>
            <a:r>
              <a:rPr lang="pt-BR" dirty="0">
                <a:solidFill>
                  <a:schemeClr val="bg1">
                    <a:lumMod val="95000"/>
                  </a:schemeClr>
                </a:solidFill>
              </a:rPr>
              <a:t>O processo de formação desse lodo consiste na oxidação da matéria orgânica, por</a:t>
            </a:r>
            <a:r>
              <a:rPr lang="pt-BR" dirty="0">
                <a:solidFill>
                  <a:schemeClr val="accent1">
                    <a:lumMod val="75000"/>
                  </a:schemeClr>
                </a:solidFill>
              </a:rPr>
              <a:t> </a:t>
            </a:r>
            <a:r>
              <a:rPr lang="pt-BR" b="1" dirty="0">
                <a:solidFill>
                  <a:srgbClr val="C00000"/>
                </a:solidFill>
                <a:latin typeface="Comic Sans MS" pitchFamily="66" charset="0"/>
              </a:rPr>
              <a:t>microrganismos aeróbios</a:t>
            </a:r>
            <a:r>
              <a:rPr lang="pt-BR" dirty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  <a:p>
            <a:pPr algn="just">
              <a:buNone/>
            </a:pPr>
            <a:endParaRPr lang="pt-BR" dirty="0">
              <a:solidFill>
                <a:schemeClr val="accent1">
                  <a:lumMod val="75000"/>
                </a:schemeClr>
              </a:solidFill>
            </a:endParaRPr>
          </a:p>
          <a:p>
            <a:pPr algn="just"/>
            <a:r>
              <a:rPr lang="pt-BR" dirty="0">
                <a:solidFill>
                  <a:schemeClr val="bg1">
                    <a:lumMod val="95000"/>
                  </a:schemeClr>
                </a:solidFill>
              </a:rPr>
              <a:t>Os microrganismos que compõe esses flocos estão entre as </a:t>
            </a:r>
            <a:r>
              <a:rPr lang="pt-BR" b="1" dirty="0">
                <a:solidFill>
                  <a:srgbClr val="00B050"/>
                </a:solidFill>
              </a:rPr>
              <a:t>bactérias</a:t>
            </a:r>
            <a:r>
              <a:rPr lang="pt-BR" dirty="0">
                <a:solidFill>
                  <a:srgbClr val="00B050"/>
                </a:solidFill>
              </a:rPr>
              <a:t>,</a:t>
            </a:r>
            <a:r>
              <a:rPr lang="pt-BR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t-BR" b="1" dirty="0">
                <a:solidFill>
                  <a:schemeClr val="accent6">
                    <a:lumMod val="75000"/>
                  </a:schemeClr>
                </a:solidFill>
              </a:rPr>
              <a:t>fungos</a:t>
            </a:r>
            <a:r>
              <a:rPr lang="pt-BR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t-BR" dirty="0">
                <a:solidFill>
                  <a:schemeClr val="bg1"/>
                </a:solidFill>
              </a:rPr>
              <a:t>e</a:t>
            </a:r>
            <a:r>
              <a:rPr lang="pt-BR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t-BR" b="1" dirty="0"/>
              <a:t>protozoários</a:t>
            </a:r>
            <a:r>
              <a:rPr lang="pt-BR" dirty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  <a:p>
            <a:endParaRPr lang="pt-BR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D07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pt-BR" dirty="0">
                <a:ln w="1587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srgbClr val="FF0000">
                      <a:alpha val="40000"/>
                    </a:srgbClr>
                  </a:outerShdw>
                </a:effectLst>
                <a:latin typeface="Comic Sans MS" pitchFamily="66" charset="0"/>
              </a:rPr>
              <a:t>Aspecto do lodo ativado</a:t>
            </a:r>
          </a:p>
        </p:txBody>
      </p:sp>
      <p:pic>
        <p:nvPicPr>
          <p:cNvPr id="4" name="Picture 4" descr="Sludge and flocs 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2165" y="1600200"/>
            <a:ext cx="6479670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 descr="bac1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844824"/>
            <a:ext cx="238125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251520" y="3921152"/>
            <a:ext cx="288032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1-</a:t>
            </a:r>
            <a:r>
              <a:rPr kumimoji="0" lang="pt-BR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 As bactérias liberam as enzimas que quebram (</a:t>
            </a:r>
            <a:r>
              <a:rPr kumimoji="0" lang="pt-BR" sz="1200" b="0" i="1" u="none" strike="noStrike" cap="none" normalizeH="0" baseline="0" dirty="0">
                <a:ln>
                  <a:noFill/>
                </a:ln>
                <a:solidFill>
                  <a:srgbClr val="000080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pt-BR" sz="1200" b="0" i="1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picotam</a:t>
            </a:r>
            <a:r>
              <a:rPr kumimoji="0" lang="pt-BR" sz="1200" b="0" i="1" u="none" strike="noStrike" cap="none" normalizeH="0" baseline="0" dirty="0">
                <a:ln>
                  <a:noFill/>
                </a:ln>
                <a:solidFill>
                  <a:srgbClr val="000080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pt-BR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) a cadeia molecular da matéria orgânica (</a:t>
            </a:r>
            <a:r>
              <a:rPr kumimoji="0" lang="pt-BR" sz="1200" b="0" i="1" u="none" strike="noStrike" cap="none" normalizeH="0" baseline="0" dirty="0">
                <a:ln>
                  <a:noFill/>
                </a:ln>
                <a:solidFill>
                  <a:srgbClr val="000080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pt-BR" sz="1200" b="0" i="1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contaminante </a:t>
            </a:r>
            <a:r>
              <a:rPr kumimoji="0" lang="pt-BR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) e absorvem por osmose seus nutrientes e oxigênio, deixando no efluente apenas água, CO2e sais minerais.</a:t>
            </a:r>
            <a:endParaRPr kumimoji="0" lang="pt-BR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Imagem 10" descr="bac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7864" y="1844824"/>
            <a:ext cx="2376264" cy="190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tângulo 11"/>
          <p:cNvSpPr/>
          <p:nvPr/>
        </p:nvSpPr>
        <p:spPr>
          <a:xfrm>
            <a:off x="3275856" y="3933056"/>
            <a:ext cx="259228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200" b="1" dirty="0">
                <a:latin typeface="Verdana" pitchFamily="34" charset="0"/>
              </a:rPr>
              <a:t>2-</a:t>
            </a:r>
            <a:r>
              <a:rPr lang="pt-BR" sz="1200" dirty="0">
                <a:latin typeface="Verdana" pitchFamily="34" charset="0"/>
              </a:rPr>
              <a:t> Para cada tipo de matéria orgânica, será necessário um tipo de enzima específica, isto é: para degradar à celulose (</a:t>
            </a:r>
            <a:r>
              <a:rPr lang="pt-BR" sz="1200" i="1" dirty="0">
                <a:latin typeface="Verdana" pitchFamily="34" charset="0"/>
              </a:rPr>
              <a:t> papel </a:t>
            </a:r>
            <a:r>
              <a:rPr lang="pt-BR" sz="1200" dirty="0">
                <a:latin typeface="Verdana" pitchFamily="34" charset="0"/>
              </a:rPr>
              <a:t>) a bactéria irá produzir a enzima celulase, para degradar a proteína (</a:t>
            </a:r>
            <a:r>
              <a:rPr lang="pt-BR" sz="1200" i="1" dirty="0">
                <a:latin typeface="Verdana" pitchFamily="34" charset="0"/>
              </a:rPr>
              <a:t> carne </a:t>
            </a:r>
            <a:r>
              <a:rPr lang="pt-BR" sz="1200" dirty="0">
                <a:latin typeface="Verdana" pitchFamily="34" charset="0"/>
              </a:rPr>
              <a:t>) será liberada a protease e assim por diante.</a:t>
            </a:r>
          </a:p>
        </p:txBody>
      </p:sp>
      <p:pic>
        <p:nvPicPr>
          <p:cNvPr id="13" name="Imagem 12" descr="bac3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176" y="1844824"/>
            <a:ext cx="2232248" cy="190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4" name="Rectangle 4"/>
          <p:cNvSpPr>
            <a:spLocks noChangeArrowheads="1"/>
          </p:cNvSpPr>
          <p:nvPr/>
        </p:nvSpPr>
        <p:spPr bwMode="auto">
          <a:xfrm>
            <a:off x="6012160" y="3933056"/>
            <a:ext cx="269979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3-</a:t>
            </a:r>
            <a:r>
              <a:rPr kumimoji="0" lang="pt-BR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 O esgoto doméstico e industrial é composto de uma enorme variedade de materiais orgânicos e, consequentemente são necessárias grandes variedades de bactérias.</a:t>
            </a:r>
            <a:endParaRPr kumimoji="0" lang="pt-BR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365" name="Rectangle 5"/>
          <p:cNvSpPr>
            <a:spLocks noChangeArrowheads="1"/>
          </p:cNvSpPr>
          <p:nvPr/>
        </p:nvSpPr>
        <p:spPr bwMode="auto">
          <a:xfrm>
            <a:off x="899592" y="5738773"/>
            <a:ext cx="7488832" cy="92333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6350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Estas bactérias terão eficiência máxima em determinada faixa de pH, temperatura e oxigenação. </a:t>
            </a:r>
            <a:endParaRPr kumimoji="0" lang="pt-BR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Verdana" pitchFamily="34" charset="0"/>
              <a:cs typeface="Arial" pitchFamily="34" charset="0"/>
            </a:endParaRPr>
          </a:p>
          <a:p>
            <a:pPr marL="0" marR="0" lvl="0" indent="6350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 </a:t>
            </a:r>
            <a:endParaRPr kumimoji="0" lang="pt-BR" b="0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ítulo 1"/>
          <p:cNvSpPr>
            <a:spLocks noGrp="1"/>
          </p:cNvSpPr>
          <p:nvPr>
            <p:ph type="title"/>
          </p:nvPr>
        </p:nvSpPr>
        <p:spPr>
          <a:effectLst>
            <a:outerShdw blurRad="50800" dist="50800" dir="5400000" algn="ctr" rotWithShape="0">
              <a:schemeClr val="accent2">
                <a:lumMod val="75000"/>
              </a:schemeClr>
            </a:outerShdw>
          </a:effectLst>
        </p:spPr>
        <p:txBody>
          <a:bodyPr>
            <a:normAutofit/>
          </a:bodyPr>
          <a:lstStyle/>
          <a:p>
            <a:r>
              <a:rPr lang="pt-BR" sz="4000" dirty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Microbiologia de Lodos Ativados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D07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05264"/>
            <a:ext cx="8380617" cy="57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D07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405264"/>
            <a:ext cx="8485386" cy="58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CaixaDeTexto 3"/>
          <p:cNvSpPr txBox="1"/>
          <p:nvPr/>
        </p:nvSpPr>
        <p:spPr>
          <a:xfrm>
            <a:off x="6228184" y="5301208"/>
            <a:ext cx="22322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/>
              <a:t>Microscopia - aumento mínimo de 300 vezes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D07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778098"/>
          </a:xfrm>
        </p:spPr>
        <p:txBody>
          <a:bodyPr>
            <a:normAutofit fontScale="90000"/>
          </a:bodyPr>
          <a:lstStyle/>
          <a:p>
            <a:r>
              <a:rPr lang="pt-BR" sz="3100" dirty="0"/>
              <a:t>LODO ATIVADO - CONDIÇÃO OPERACIONAL MUITO BOA</a:t>
            </a:r>
            <a:br>
              <a:rPr lang="pt-BR" dirty="0"/>
            </a:br>
            <a:endParaRPr lang="pt-BR" dirty="0"/>
          </a:p>
        </p:txBody>
      </p:sp>
      <p:pic>
        <p:nvPicPr>
          <p:cNvPr id="389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91778" y="1600200"/>
            <a:ext cx="6760443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D07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200" b="1" dirty="0">
                <a:solidFill>
                  <a:schemeClr val="accent3">
                    <a:lumMod val="75000"/>
                  </a:schemeClr>
                </a:solidFill>
                <a:latin typeface="Comic Sans MS" pitchFamily="66" charset="0"/>
              </a:rPr>
              <a:t>Tratamento de efluentes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779912" y="4797152"/>
            <a:ext cx="1666528" cy="79208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>
              <a:buNone/>
            </a:pPr>
            <a:r>
              <a:rPr lang="pt-BR" sz="1600" dirty="0">
                <a:solidFill>
                  <a:srgbClr val="FF0000"/>
                </a:solidFill>
              </a:rPr>
              <a:t>Remoção de</a:t>
            </a:r>
          </a:p>
          <a:p>
            <a:pPr algn="ctr">
              <a:buNone/>
            </a:pPr>
            <a:r>
              <a:rPr lang="pt-BR" sz="1600" dirty="0">
                <a:solidFill>
                  <a:srgbClr val="FF0000"/>
                </a:solidFill>
              </a:rPr>
              <a:t>nutrientes</a:t>
            </a:r>
          </a:p>
        </p:txBody>
      </p:sp>
      <p:sp>
        <p:nvSpPr>
          <p:cNvPr id="4" name="Texto explicativo em seta para a esquerda 3"/>
          <p:cNvSpPr/>
          <p:nvPr/>
        </p:nvSpPr>
        <p:spPr>
          <a:xfrm>
            <a:off x="3419872" y="3356992"/>
            <a:ext cx="504056" cy="576064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Texto explicativo em seta para a esquerda 4"/>
          <p:cNvSpPr/>
          <p:nvPr/>
        </p:nvSpPr>
        <p:spPr>
          <a:xfrm rot="16200000">
            <a:off x="4391980" y="4185085"/>
            <a:ext cx="504056" cy="576064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Texto explicativo em seta para a esquerda 5"/>
          <p:cNvSpPr/>
          <p:nvPr/>
        </p:nvSpPr>
        <p:spPr>
          <a:xfrm rot="10800000">
            <a:off x="5292081" y="3356992"/>
            <a:ext cx="504056" cy="576064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Texto explicativo em seta para a esquerda 6"/>
          <p:cNvSpPr/>
          <p:nvPr/>
        </p:nvSpPr>
        <p:spPr>
          <a:xfrm rot="5400000">
            <a:off x="4391980" y="2600908"/>
            <a:ext cx="504056" cy="576064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/>
          <p:cNvSpPr/>
          <p:nvPr/>
        </p:nvSpPr>
        <p:spPr>
          <a:xfrm>
            <a:off x="3995936" y="3212976"/>
            <a:ext cx="1205210" cy="92948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lvl="0" indent="-342900" algn="ctr">
              <a:spcBef>
                <a:spcPct val="20000"/>
              </a:spcBef>
            </a:pPr>
            <a:r>
              <a:rPr lang="pt-BR" sz="1600" b="1" dirty="0">
                <a:solidFill>
                  <a:prstClr val="black"/>
                </a:solidFill>
              </a:rPr>
              <a:t>Por que</a:t>
            </a:r>
          </a:p>
          <a:p>
            <a:pPr marL="342900" lvl="0" indent="-342900" algn="ctr">
              <a:spcBef>
                <a:spcPct val="20000"/>
              </a:spcBef>
            </a:pPr>
            <a:r>
              <a:rPr lang="pt-BR" sz="1600" b="1" dirty="0">
                <a:solidFill>
                  <a:prstClr val="black"/>
                </a:solidFill>
              </a:rPr>
              <a:t>tratar os</a:t>
            </a:r>
          </a:p>
          <a:p>
            <a:pPr marL="342900" lvl="0" indent="-342900" algn="ctr">
              <a:spcBef>
                <a:spcPct val="20000"/>
              </a:spcBef>
            </a:pPr>
            <a:r>
              <a:rPr lang="pt-BR" sz="1600" b="1" dirty="0">
                <a:solidFill>
                  <a:prstClr val="black"/>
                </a:solidFill>
              </a:rPr>
              <a:t>efluentes?</a:t>
            </a:r>
          </a:p>
        </p:txBody>
      </p:sp>
      <p:sp>
        <p:nvSpPr>
          <p:cNvPr id="10" name="Retângulo 9"/>
          <p:cNvSpPr/>
          <p:nvPr/>
        </p:nvSpPr>
        <p:spPr>
          <a:xfrm>
            <a:off x="3779912" y="1635419"/>
            <a:ext cx="1656184" cy="92948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lvl="0" indent="-342900" algn="ctr">
              <a:spcBef>
                <a:spcPct val="20000"/>
              </a:spcBef>
            </a:pPr>
            <a:r>
              <a:rPr lang="pt-BR" sz="1600" dirty="0">
                <a:solidFill>
                  <a:srgbClr val="FF0000"/>
                </a:solidFill>
              </a:rPr>
              <a:t>Remoção de</a:t>
            </a:r>
          </a:p>
          <a:p>
            <a:pPr marL="342900" lvl="0" indent="-342900" algn="ctr">
              <a:spcBef>
                <a:spcPct val="20000"/>
              </a:spcBef>
            </a:pPr>
            <a:r>
              <a:rPr lang="pt-BR" sz="1600" dirty="0">
                <a:solidFill>
                  <a:srgbClr val="FF0000"/>
                </a:solidFill>
              </a:rPr>
              <a:t>matéria orgânica</a:t>
            </a:r>
          </a:p>
          <a:p>
            <a:pPr marL="342900" lvl="0" indent="-342900" algn="ctr">
              <a:spcBef>
                <a:spcPct val="20000"/>
              </a:spcBef>
            </a:pPr>
            <a:r>
              <a:rPr lang="pt-BR" sz="1600" dirty="0">
                <a:solidFill>
                  <a:srgbClr val="FF0000"/>
                </a:solidFill>
              </a:rPr>
              <a:t>e inorgânica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1907704" y="3140968"/>
            <a:ext cx="1333698" cy="92948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lvl="0" indent="-342900" algn="ctr">
              <a:spcBef>
                <a:spcPct val="20000"/>
              </a:spcBef>
            </a:pPr>
            <a:r>
              <a:rPr lang="pt-BR" sz="1600" dirty="0">
                <a:solidFill>
                  <a:srgbClr val="FF0000"/>
                </a:solidFill>
              </a:rPr>
              <a:t>Remoção de</a:t>
            </a:r>
          </a:p>
          <a:p>
            <a:pPr marL="342900" lvl="0" indent="-342900" algn="ctr">
              <a:spcBef>
                <a:spcPct val="20000"/>
              </a:spcBef>
            </a:pPr>
            <a:r>
              <a:rPr lang="pt-BR" sz="1600" dirty="0">
                <a:solidFill>
                  <a:srgbClr val="FF0000"/>
                </a:solidFill>
              </a:rPr>
              <a:t>sólidos em</a:t>
            </a:r>
          </a:p>
          <a:p>
            <a:pPr marL="342900" lvl="0" indent="-342900" algn="ctr">
              <a:spcBef>
                <a:spcPct val="20000"/>
              </a:spcBef>
            </a:pPr>
            <a:r>
              <a:rPr lang="pt-BR" sz="1600" dirty="0">
                <a:solidFill>
                  <a:srgbClr val="FF0000"/>
                </a:solidFill>
              </a:rPr>
              <a:t>suspensão</a:t>
            </a:r>
          </a:p>
        </p:txBody>
      </p:sp>
      <p:sp>
        <p:nvSpPr>
          <p:cNvPr id="12" name="Retângulo 11"/>
          <p:cNvSpPr/>
          <p:nvPr/>
        </p:nvSpPr>
        <p:spPr>
          <a:xfrm>
            <a:off x="5940152" y="3212976"/>
            <a:ext cx="1440160" cy="8309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pt-BR" sz="1600" dirty="0">
                <a:solidFill>
                  <a:srgbClr val="FF0000"/>
                </a:solidFill>
              </a:rPr>
              <a:t>Remoção de</a:t>
            </a:r>
          </a:p>
          <a:p>
            <a:pPr algn="ctr"/>
            <a:r>
              <a:rPr lang="pt-BR" sz="1600" dirty="0">
                <a:solidFill>
                  <a:srgbClr val="FF0000"/>
                </a:solidFill>
              </a:rPr>
              <a:t>organismos</a:t>
            </a:r>
          </a:p>
          <a:p>
            <a:pPr algn="ctr"/>
            <a:r>
              <a:rPr lang="pt-BR" sz="1600" dirty="0">
                <a:solidFill>
                  <a:srgbClr val="FF0000"/>
                </a:solidFill>
              </a:rPr>
              <a:t>patogênicos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D07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922114"/>
          </a:xfrm>
        </p:spPr>
        <p:txBody>
          <a:bodyPr>
            <a:normAutofit fontScale="90000"/>
          </a:bodyPr>
          <a:lstStyle/>
          <a:p>
            <a:r>
              <a:rPr lang="pt-BR" sz="3200" dirty="0"/>
              <a:t>Lodo Ativado “Filamentoso” – CONDIÇÃO MUITO RUIM</a:t>
            </a:r>
            <a:br>
              <a:rPr lang="pt-BR" sz="3200" dirty="0"/>
            </a:br>
            <a:endParaRPr lang="pt-BR" sz="3200" dirty="0"/>
          </a:p>
        </p:txBody>
      </p:sp>
      <p:pic>
        <p:nvPicPr>
          <p:cNvPr id="399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91778" y="1600200"/>
            <a:ext cx="6760443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D07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95536" y="620688"/>
            <a:ext cx="8229600" cy="1143000"/>
          </a:xfrm>
        </p:spPr>
        <p:txBody>
          <a:bodyPr>
            <a:noAutofit/>
          </a:bodyPr>
          <a:lstStyle/>
          <a:p>
            <a:r>
              <a:rPr lang="pt-BR" sz="4000" dirty="0"/>
              <a:t>Processos de Tratamento de Efluentes</a:t>
            </a:r>
          </a:p>
        </p:txBody>
      </p:sp>
      <p:graphicFrame>
        <p:nvGraphicFramePr>
          <p:cNvPr id="6" name="Espaço Reservado para Conteúdo 5"/>
          <p:cNvGraphicFramePr>
            <a:graphicFrameLocks noGrp="1"/>
          </p:cNvGraphicFramePr>
          <p:nvPr>
            <p:ph idx="1"/>
          </p:nvPr>
        </p:nvGraphicFramePr>
        <p:xfrm>
          <a:off x="395536" y="2492896"/>
          <a:ext cx="8229600" cy="249428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133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730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PRÉ TRATAMENTO E</a:t>
                      </a:r>
                    </a:p>
                    <a:p>
                      <a:pPr algn="ctr"/>
                      <a:r>
                        <a:rPr lang="pt-BR" dirty="0"/>
                        <a:t>TRATAMENTO PRIMÁRIO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TRATAMENTO SECUNDÁRIO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TRATAMENTO </a:t>
                      </a:r>
                    </a:p>
                    <a:p>
                      <a:pPr algn="ctr"/>
                      <a:r>
                        <a:rPr lang="pt-BR" dirty="0"/>
                        <a:t>TERCIÁRIO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 err="1"/>
                        <a:t>Gradeamento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Lagoas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Troca</a:t>
                      </a:r>
                      <a:r>
                        <a:rPr lang="pt-BR" baseline="0" dirty="0"/>
                        <a:t> iônica </a:t>
                      </a:r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Caixa</a:t>
                      </a:r>
                      <a:r>
                        <a:rPr lang="pt-BR" baseline="0" dirty="0"/>
                        <a:t> </a:t>
                      </a:r>
                      <a:r>
                        <a:rPr lang="pt-BR" dirty="0"/>
                        <a:t>de areia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Lodos ativados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baseline="0" dirty="0"/>
                        <a:t>osmose reversa</a:t>
                      </a:r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Separador água/óleo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/>
                        <a:t>Filtros</a:t>
                      </a:r>
                      <a:r>
                        <a:rPr lang="pt-BR" baseline="0" dirty="0"/>
                        <a:t> biológicos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/>
                        <a:t>Carvão ativado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Decantação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/>
                        <a:t>Digestão anaeróbia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/>
                        <a:t>Filtração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Flotação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/>
                        <a:t>Oxidação</a:t>
                      </a:r>
                      <a:r>
                        <a:rPr lang="pt-BR" baseline="0" dirty="0"/>
                        <a:t> avançada</a:t>
                      </a:r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" name="Retângulo 6"/>
          <p:cNvSpPr/>
          <p:nvPr/>
        </p:nvSpPr>
        <p:spPr>
          <a:xfrm>
            <a:off x="467544" y="5229200"/>
            <a:ext cx="8208912" cy="92333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>
            <a:spAutoFit/>
          </a:bodyPr>
          <a:lstStyle/>
          <a:p>
            <a:pPr algn="ctr"/>
            <a:r>
              <a:rPr lang="pt-BR" b="1" dirty="0"/>
              <a:t>Desinfecção - </a:t>
            </a:r>
            <a:r>
              <a:rPr lang="pt-BR" dirty="0"/>
              <a:t>grande parte dos microrganismos patogênicos foi eliminada nas etapas anteriores, mas não a sua totalidade. A desinfecção total pode ser feita via </a:t>
            </a:r>
            <a:r>
              <a:rPr lang="pt-BR" b="1" dirty="0">
                <a:solidFill>
                  <a:srgbClr val="7030A0"/>
                </a:solidFill>
              </a:rPr>
              <a:t>cloração,</a:t>
            </a:r>
            <a:r>
              <a:rPr lang="pt-BR" dirty="0"/>
              <a:t> </a:t>
            </a:r>
            <a:r>
              <a:rPr lang="pt-BR" dirty="0" err="1">
                <a:solidFill>
                  <a:srgbClr val="FF0000"/>
                </a:solidFill>
              </a:rPr>
              <a:t>ozonização</a:t>
            </a:r>
            <a:r>
              <a:rPr lang="pt-BR" dirty="0">
                <a:solidFill>
                  <a:srgbClr val="FF0000"/>
                </a:solidFill>
              </a:rPr>
              <a:t> </a:t>
            </a:r>
            <a:r>
              <a:rPr lang="pt-BR" dirty="0"/>
              <a:t>ou </a:t>
            </a:r>
            <a:r>
              <a:rPr lang="pt-BR" b="1" dirty="0">
                <a:solidFill>
                  <a:srgbClr val="00B050"/>
                </a:solidFill>
              </a:rPr>
              <a:t>radiação ultravioleta</a:t>
            </a:r>
            <a:r>
              <a:rPr lang="pt-BR" dirty="0"/>
              <a:t>. 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D07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solidFill>
                  <a:srgbClr val="7030A0"/>
                </a:solidFill>
                <a:latin typeface="Comic Sans MS" pitchFamily="66" charset="0"/>
              </a:rPr>
              <a:t>Sistema de Lodos Ativados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gradFill flip="none" rotWithShape="1"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1"/>
            <a:tileRect/>
          </a:gradFill>
        </p:spPr>
        <p:txBody>
          <a:bodyPr/>
          <a:lstStyle/>
          <a:p>
            <a:pPr marL="0" indent="0" algn="ctr">
              <a:buNone/>
            </a:pPr>
            <a:r>
              <a:rPr lang="pt-BR" dirty="0"/>
              <a:t>O processo de formação de lodos ativados  envolve três etapas na planta de tratamento:</a:t>
            </a:r>
          </a:p>
          <a:p>
            <a:pPr>
              <a:buNone/>
            </a:pPr>
            <a:endParaRPr lang="pt-BR" dirty="0"/>
          </a:p>
          <a:p>
            <a:pPr marL="1695450" lvl="2" indent="192088"/>
            <a:r>
              <a:rPr lang="pt-BR" sz="2900" b="1" dirty="0">
                <a:solidFill>
                  <a:srgbClr val="FF0000"/>
                </a:solidFill>
              </a:rPr>
              <a:t>O Tanque de Aeração; </a:t>
            </a:r>
          </a:p>
          <a:p>
            <a:pPr marL="1695450" lvl="2" indent="192088"/>
            <a:r>
              <a:rPr lang="pt-BR" sz="2900" dirty="0">
                <a:solidFill>
                  <a:srgbClr val="0070C0"/>
                </a:solidFill>
              </a:rPr>
              <a:t> </a:t>
            </a:r>
            <a:r>
              <a:rPr lang="pt-BR" sz="2900" b="1" dirty="0">
                <a:solidFill>
                  <a:srgbClr val="0070C0"/>
                </a:solidFill>
              </a:rPr>
              <a:t>O Tanque de Decantação</a:t>
            </a:r>
            <a:r>
              <a:rPr lang="pt-BR" sz="2900" dirty="0">
                <a:solidFill>
                  <a:srgbClr val="0070C0"/>
                </a:solidFill>
              </a:rPr>
              <a:t>;  </a:t>
            </a:r>
          </a:p>
          <a:p>
            <a:pPr marL="1695450" lvl="2" indent="192088"/>
            <a:r>
              <a:rPr lang="pt-BR" sz="2900" b="1" dirty="0">
                <a:solidFill>
                  <a:srgbClr val="FFC000"/>
                </a:solidFill>
              </a:rPr>
              <a:t> A Recirculação de Lodo</a:t>
            </a:r>
            <a:r>
              <a:rPr lang="pt-BR" sz="2900" dirty="0">
                <a:solidFill>
                  <a:srgbClr val="FFC000"/>
                </a:solidFill>
              </a:rPr>
              <a:t>.</a:t>
            </a:r>
            <a:endParaRPr lang="pt-BR" dirty="0">
              <a:solidFill>
                <a:srgbClr val="FFC000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D07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Tanque de aeração por ar difuso</a:t>
            </a:r>
          </a:p>
        </p:txBody>
      </p:sp>
      <p:pic>
        <p:nvPicPr>
          <p:cNvPr id="4" name="Picture 4" descr="F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86545" y="1594928"/>
            <a:ext cx="5709791" cy="428234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D07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b="1" dirty="0"/>
              <a:t>SISTEMAS DE AERAÇÃO POR AR</a:t>
            </a:r>
            <a:br>
              <a:rPr lang="pt-BR" b="1" dirty="0"/>
            </a:br>
            <a:r>
              <a:rPr lang="pt-BR" b="1" dirty="0"/>
              <a:t>DIFUSO</a:t>
            </a:r>
            <a:endParaRPr lang="pt-BR" dirty="0"/>
          </a:p>
        </p:txBody>
      </p:sp>
      <p:pic>
        <p:nvPicPr>
          <p:cNvPr id="37893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11346" y="2564904"/>
            <a:ext cx="3705070" cy="262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2564904"/>
            <a:ext cx="3456384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D07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Processo Biológico Aeróbio 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124944"/>
          </a:xfr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normAutofit fontScale="85000" lnSpcReduction="20000"/>
          </a:bodyPr>
          <a:lstStyle/>
          <a:p>
            <a:endParaRPr lang="pt-BR" dirty="0"/>
          </a:p>
          <a:p>
            <a:pPr marL="0" indent="0">
              <a:buNone/>
            </a:pPr>
            <a:r>
              <a:rPr lang="pt-BR" dirty="0"/>
              <a:t>Objetivos: </a:t>
            </a:r>
            <a:r>
              <a:rPr lang="pt-BR" dirty="0">
                <a:solidFill>
                  <a:srgbClr val="92D050"/>
                </a:solidFill>
              </a:rPr>
              <a:t>oxidar a matéria orgânica através da atividade dos </a:t>
            </a:r>
            <a:r>
              <a:rPr lang="pt-BR" dirty="0" err="1">
                <a:solidFill>
                  <a:srgbClr val="92D050"/>
                </a:solidFill>
              </a:rPr>
              <a:t>microorganismos</a:t>
            </a:r>
            <a:r>
              <a:rPr lang="pt-BR" dirty="0"/>
              <a:t>. </a:t>
            </a:r>
          </a:p>
          <a:p>
            <a:pPr>
              <a:buNone/>
            </a:pPr>
            <a:endParaRPr lang="pt-BR" b="1" dirty="0"/>
          </a:p>
          <a:p>
            <a:pPr algn="ctr">
              <a:buNone/>
            </a:pPr>
            <a:r>
              <a:rPr lang="pt-BR" dirty="0"/>
              <a:t>Esta matéria orgânica existente no efluente bruto é medida pela:</a:t>
            </a:r>
          </a:p>
          <a:p>
            <a:pPr marL="3175" indent="11113" algn="ctr">
              <a:buNone/>
            </a:pPr>
            <a:r>
              <a:rPr lang="pt-BR" dirty="0"/>
              <a:t>  </a:t>
            </a:r>
            <a:r>
              <a:rPr lang="pt-BR" sz="5200" b="1" dirty="0">
                <a:solidFill>
                  <a:srgbClr val="FF0000"/>
                </a:solidFill>
              </a:rPr>
              <a:t>DBO</a:t>
            </a:r>
            <a:r>
              <a:rPr lang="pt-BR" b="1" dirty="0"/>
              <a:t>         </a:t>
            </a:r>
            <a:r>
              <a:rPr lang="pt-BR" b="1" dirty="0">
                <a:solidFill>
                  <a:srgbClr val="FF0000"/>
                </a:solidFill>
              </a:rPr>
              <a:t>D</a:t>
            </a:r>
            <a:r>
              <a:rPr lang="pt-BR" b="1" dirty="0"/>
              <a:t>emanda </a:t>
            </a:r>
            <a:r>
              <a:rPr lang="pt-BR" b="1" dirty="0">
                <a:solidFill>
                  <a:srgbClr val="FF0000"/>
                </a:solidFill>
              </a:rPr>
              <a:t>B</a:t>
            </a:r>
            <a:r>
              <a:rPr lang="pt-BR" b="1" dirty="0"/>
              <a:t>ioquímica de </a:t>
            </a:r>
            <a:r>
              <a:rPr lang="pt-BR" b="1" dirty="0">
                <a:solidFill>
                  <a:srgbClr val="FF0000"/>
                </a:solidFill>
              </a:rPr>
              <a:t>O</a:t>
            </a:r>
            <a:r>
              <a:rPr lang="pt-BR" b="1" dirty="0"/>
              <a:t>xigênio, </a:t>
            </a:r>
            <a:endParaRPr lang="pt-BR" dirty="0"/>
          </a:p>
          <a:p>
            <a:pPr>
              <a:buNone/>
            </a:pPr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</p:txBody>
      </p:sp>
      <p:sp>
        <p:nvSpPr>
          <p:cNvPr id="4" name="Seta para a direita 3"/>
          <p:cNvSpPr/>
          <p:nvPr/>
        </p:nvSpPr>
        <p:spPr>
          <a:xfrm>
            <a:off x="2483768" y="4149080"/>
            <a:ext cx="504056" cy="288032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/>
          <p:cNvSpPr/>
          <p:nvPr/>
        </p:nvSpPr>
        <p:spPr>
          <a:xfrm>
            <a:off x="1187624" y="4869160"/>
            <a:ext cx="6624736" cy="984885"/>
          </a:xfrm>
          <a:prstGeom prst="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marL="722313" indent="-722313" algn="ctr">
              <a:buNone/>
            </a:pPr>
            <a:r>
              <a:rPr lang="pt-BR" sz="2000" b="1" dirty="0"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DBO </a:t>
            </a:r>
            <a:r>
              <a:rPr lang="pt-BR" sz="2000" b="1" dirty="0">
                <a:solidFill>
                  <a:schemeClr val="bg2">
                    <a:lumMod val="2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= quantidade de oxigênio requerida por unidade de  efluente para degradação da matéria orgânica </a:t>
            </a:r>
          </a:p>
          <a:p>
            <a:pPr marL="722313" indent="-722313" algn="ctr">
              <a:buNone/>
            </a:pPr>
            <a:r>
              <a:rPr lang="pt-BR" b="1" dirty="0">
                <a:solidFill>
                  <a:srgbClr val="E4D07C"/>
                </a:solidFill>
              </a:rPr>
              <a:t> </a:t>
            </a:r>
            <a:r>
              <a:rPr lang="pt-BR" b="1" dirty="0">
                <a:solidFill>
                  <a:schemeClr val="bg1"/>
                </a:solidFill>
              </a:rPr>
              <a:t>(</a:t>
            </a:r>
            <a:r>
              <a:rPr lang="pt-BR" dirty="0" err="1">
                <a:solidFill>
                  <a:srgbClr val="FFFF00"/>
                </a:solidFill>
              </a:rPr>
              <a:t>mg</a:t>
            </a:r>
            <a:r>
              <a:rPr lang="pt-BR" dirty="0">
                <a:solidFill>
                  <a:srgbClr val="FFFF00"/>
                </a:solidFill>
              </a:rPr>
              <a:t> O</a:t>
            </a:r>
            <a:r>
              <a:rPr lang="pt-BR" sz="1400" dirty="0">
                <a:solidFill>
                  <a:srgbClr val="FFFF00"/>
                </a:solidFill>
              </a:rPr>
              <a:t>2</a:t>
            </a:r>
            <a:r>
              <a:rPr lang="pt-BR" dirty="0">
                <a:solidFill>
                  <a:srgbClr val="FFFF00"/>
                </a:solidFill>
              </a:rPr>
              <a:t> consumido/L  de efluente).</a:t>
            </a:r>
            <a:endParaRPr lang="pt-BR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D07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t-BR" b="1" dirty="0">
                <a:solidFill>
                  <a:srgbClr val="C00000"/>
                </a:solidFill>
                <a:latin typeface="Comic Sans MS" pitchFamily="66" charset="0"/>
              </a:rPr>
              <a:t>Processos Biológicos Aeróbios </a:t>
            </a:r>
            <a:br>
              <a:rPr lang="pt-BR" b="1" dirty="0"/>
            </a:br>
            <a:endParaRPr lang="pt-BR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67544" y="1340768"/>
            <a:ext cx="8352928" cy="4525963"/>
          </a:xfrm>
          <a:solidFill>
            <a:schemeClr val="accent5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 extrusionH="76200" contourW="12700">
            <a:bevelT w="114300" prst="artDeco"/>
            <a:extrusionClr>
              <a:schemeClr val="bg1"/>
            </a:extrusionClr>
            <a:contourClr>
              <a:schemeClr val="tx1"/>
            </a:contourClr>
          </a:sp3d>
        </p:spPr>
        <p:txBody>
          <a:bodyPr>
            <a:normAutofit fontScale="85000" lnSpcReduction="20000"/>
          </a:bodyPr>
          <a:lstStyle/>
          <a:p>
            <a:endParaRPr lang="pt-BR" dirty="0"/>
          </a:p>
          <a:p>
            <a:r>
              <a:rPr lang="pt-BR" dirty="0"/>
              <a:t>Lagoas Aeradas </a:t>
            </a:r>
          </a:p>
          <a:p>
            <a:endParaRPr lang="pt-BR" dirty="0"/>
          </a:p>
          <a:p>
            <a:r>
              <a:rPr lang="pt-BR" dirty="0"/>
              <a:t>Filtros Biológicos </a:t>
            </a:r>
          </a:p>
          <a:p>
            <a:endParaRPr lang="pt-BR" dirty="0"/>
          </a:p>
          <a:p>
            <a:r>
              <a:rPr lang="pt-BR" dirty="0">
                <a:solidFill>
                  <a:srgbClr val="FF0000"/>
                </a:solidFill>
              </a:rPr>
              <a:t>Lodos Ativados convencional (aeração + </a:t>
            </a:r>
            <a:r>
              <a:rPr lang="pt-BR" dirty="0" err="1">
                <a:solidFill>
                  <a:srgbClr val="FF0000"/>
                </a:solidFill>
              </a:rPr>
              <a:t>decantador</a:t>
            </a:r>
            <a:r>
              <a:rPr lang="pt-BR" dirty="0">
                <a:solidFill>
                  <a:srgbClr val="FF0000"/>
                </a:solidFill>
              </a:rPr>
              <a:t>) </a:t>
            </a:r>
          </a:p>
          <a:p>
            <a:endParaRPr lang="pt-BR" dirty="0">
              <a:solidFill>
                <a:srgbClr val="FF0000"/>
              </a:solidFill>
            </a:endParaRPr>
          </a:p>
          <a:p>
            <a:r>
              <a:rPr lang="pt-BR" dirty="0"/>
              <a:t>Lodos Ativados com flotação (aeração + </a:t>
            </a:r>
            <a:r>
              <a:rPr lang="pt-BR" dirty="0" err="1"/>
              <a:t>flotador</a:t>
            </a:r>
            <a:r>
              <a:rPr lang="pt-BR" dirty="0"/>
              <a:t>) </a:t>
            </a:r>
          </a:p>
          <a:p>
            <a:endParaRPr lang="pt-BR" dirty="0"/>
          </a:p>
          <a:p>
            <a:r>
              <a:rPr lang="pt-BR" dirty="0"/>
              <a:t>Lodos ativados com membranas (MBR)</a:t>
            </a:r>
          </a:p>
          <a:p>
            <a:endParaRPr lang="pt-BR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D07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t-BR" b="1" dirty="0">
                <a:latin typeface="Comic Sans MS" pitchFamily="66" charset="0"/>
              </a:rPr>
              <a:t>Processos Biológicos Aeróbios </a:t>
            </a:r>
            <a:br>
              <a:rPr lang="pt-BR" dirty="0">
                <a:latin typeface="Comic Sans MS" pitchFamily="66" charset="0"/>
              </a:rPr>
            </a:br>
            <a:r>
              <a:rPr lang="pt-BR" dirty="0">
                <a:latin typeface="Comic Sans MS" pitchFamily="66" charset="0"/>
              </a:rPr>
              <a:t>Ex: Lagoa Aerada</a:t>
            </a:r>
            <a:br>
              <a:rPr lang="pt-BR" dirty="0"/>
            </a:br>
            <a:endParaRPr lang="pt-BR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783357"/>
            <a:ext cx="603461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D07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b="1" dirty="0">
                <a:latin typeface="Comic Sans MS" pitchFamily="66" charset="0"/>
              </a:rPr>
              <a:t>Processos Biológicos Aeróbios </a:t>
            </a:r>
            <a:br>
              <a:rPr lang="pt-BR" dirty="0">
                <a:latin typeface="Comic Sans MS" pitchFamily="66" charset="0"/>
              </a:rPr>
            </a:br>
            <a:r>
              <a:rPr lang="pt-BR" dirty="0">
                <a:latin typeface="Comic Sans MS" pitchFamily="66" charset="0"/>
              </a:rPr>
              <a:t>Ex: Filtros Biológicos</a:t>
            </a:r>
          </a:p>
        </p:txBody>
      </p:sp>
      <p:pic>
        <p:nvPicPr>
          <p:cNvPr id="717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457200" y="1968744"/>
            <a:ext cx="8229600" cy="3788875"/>
          </a:xfrm>
          <a:prstGeom prst="rect">
            <a:avLst/>
          </a:prstGeom>
          <a:noFill/>
          <a:ln>
            <a:solidFill>
              <a:schemeClr val="tx1"/>
            </a:solidFill>
            <a:headEnd/>
            <a:tailEnd/>
          </a:ln>
          <a:effectLst/>
          <a:scene3d>
            <a:camera prst="orthographicFront"/>
            <a:lightRig rig="threePt" dir="t"/>
          </a:scene3d>
          <a:sp3d extrusionH="76200">
            <a:bevelT/>
            <a:bevelB w="165100" prst="coolSlant"/>
            <a:extrusionClr>
              <a:schemeClr val="bg1"/>
            </a:extrusion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D07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95536" y="90872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t-BR" b="1" dirty="0">
                <a:latin typeface="Comic Sans MS" pitchFamily="66" charset="0"/>
              </a:rPr>
              <a:t>Processos Biológicos Aeróbicos </a:t>
            </a:r>
            <a:br>
              <a:rPr lang="pt-BR" dirty="0">
                <a:latin typeface="Comic Sans MS" pitchFamily="66" charset="0"/>
              </a:rPr>
            </a:br>
            <a:r>
              <a:rPr lang="pt-BR" dirty="0">
                <a:solidFill>
                  <a:srgbClr val="FF0000"/>
                </a:solidFill>
                <a:latin typeface="Comic Sans MS" pitchFamily="66" charset="0"/>
              </a:rPr>
              <a:t>Ex: Lodo Ativado convencional (aeração + </a:t>
            </a:r>
            <a:r>
              <a:rPr lang="pt-BR" dirty="0" err="1">
                <a:solidFill>
                  <a:srgbClr val="FF0000"/>
                </a:solidFill>
                <a:latin typeface="Comic Sans MS" pitchFamily="66" charset="0"/>
              </a:rPr>
              <a:t>decantador</a:t>
            </a:r>
            <a:r>
              <a:rPr lang="pt-BR" dirty="0">
                <a:solidFill>
                  <a:srgbClr val="FF0000"/>
                </a:solidFill>
                <a:latin typeface="Comic Sans MS" pitchFamily="66" charset="0"/>
              </a:rPr>
              <a:t>)</a:t>
            </a:r>
            <a:br>
              <a:rPr lang="pt-BR" dirty="0"/>
            </a:br>
            <a:endParaRPr lang="pt-BR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492896"/>
            <a:ext cx="4126775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492896"/>
            <a:ext cx="4104117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D07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t-BR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Toda água depois de usada </a:t>
            </a:r>
            <a:br>
              <a:rPr lang="pt-BR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</a:br>
            <a:r>
              <a:rPr lang="pt-BR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vira efluente</a:t>
            </a:r>
            <a:br>
              <a:rPr lang="pt-BR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</a:br>
            <a:endParaRPr lang="pt-BR" sz="3600" dirty="0"/>
          </a:p>
        </p:txBody>
      </p:sp>
      <p:sp>
        <p:nvSpPr>
          <p:cNvPr id="4" name="Retângulo 3"/>
          <p:cNvSpPr/>
          <p:nvPr/>
        </p:nvSpPr>
        <p:spPr>
          <a:xfrm>
            <a:off x="2339752" y="1918573"/>
            <a:ext cx="31513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b="1" dirty="0">
                <a:solidFill>
                  <a:prstClr val="black"/>
                </a:solidFill>
              </a:rPr>
              <a:t>Abastecimento Doméstico</a:t>
            </a:r>
          </a:p>
        </p:txBody>
      </p:sp>
      <p:sp>
        <p:nvSpPr>
          <p:cNvPr id="5" name="Retângulo 4"/>
          <p:cNvSpPr/>
          <p:nvPr/>
        </p:nvSpPr>
        <p:spPr>
          <a:xfrm>
            <a:off x="1331640" y="2854677"/>
            <a:ext cx="1656184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prstClr val="black"/>
                </a:solidFill>
              </a:rPr>
              <a:t> Água consumo doméstico</a:t>
            </a:r>
            <a:endParaRPr lang="pt-BR" dirty="0"/>
          </a:p>
        </p:txBody>
      </p:sp>
      <p:sp>
        <p:nvSpPr>
          <p:cNvPr id="6" name="Retângulo 5"/>
          <p:cNvSpPr/>
          <p:nvPr/>
        </p:nvSpPr>
        <p:spPr>
          <a:xfrm>
            <a:off x="3635896" y="2854677"/>
            <a:ext cx="1628824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prstClr val="black"/>
                </a:solidFill>
              </a:rPr>
              <a:t>Impurezas devido ao uso </a:t>
            </a:r>
            <a:endParaRPr lang="pt-BR" dirty="0"/>
          </a:p>
        </p:txBody>
      </p:sp>
      <p:sp>
        <p:nvSpPr>
          <p:cNvPr id="7" name="Retângulo 6"/>
          <p:cNvSpPr/>
          <p:nvPr/>
        </p:nvSpPr>
        <p:spPr>
          <a:xfrm>
            <a:off x="5724128" y="2854677"/>
            <a:ext cx="1512746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prstClr val="black"/>
                </a:solidFill>
              </a:rPr>
              <a:t>Efluentes domésticos</a:t>
            </a:r>
            <a:endParaRPr lang="pt-BR" dirty="0"/>
          </a:p>
        </p:txBody>
      </p:sp>
      <p:sp>
        <p:nvSpPr>
          <p:cNvPr id="8" name="Retângulo 7"/>
          <p:cNvSpPr/>
          <p:nvPr/>
        </p:nvSpPr>
        <p:spPr>
          <a:xfrm>
            <a:off x="2699792" y="4436802"/>
            <a:ext cx="33912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b="1" dirty="0">
                <a:solidFill>
                  <a:prstClr val="black"/>
                </a:solidFill>
              </a:rPr>
              <a:t>Abastecimento Industrial</a:t>
            </a:r>
          </a:p>
        </p:txBody>
      </p:sp>
      <p:sp>
        <p:nvSpPr>
          <p:cNvPr id="9" name="Retângulo 8"/>
          <p:cNvSpPr/>
          <p:nvPr/>
        </p:nvSpPr>
        <p:spPr>
          <a:xfrm>
            <a:off x="1403648" y="5446965"/>
            <a:ext cx="1656184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prstClr val="black"/>
                </a:solidFill>
              </a:rPr>
              <a:t>Água consumo industrial </a:t>
            </a:r>
            <a:endParaRPr lang="pt-BR" dirty="0"/>
          </a:p>
        </p:txBody>
      </p:sp>
      <p:sp>
        <p:nvSpPr>
          <p:cNvPr id="10" name="Retângulo 9"/>
          <p:cNvSpPr/>
          <p:nvPr/>
        </p:nvSpPr>
        <p:spPr>
          <a:xfrm>
            <a:off x="3635896" y="5445224"/>
            <a:ext cx="1656184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prstClr val="black"/>
                </a:solidFill>
              </a:rPr>
              <a:t>Impurezas devido ao uso</a:t>
            </a:r>
            <a:endParaRPr lang="pt-BR" dirty="0"/>
          </a:p>
        </p:txBody>
      </p:sp>
      <p:sp>
        <p:nvSpPr>
          <p:cNvPr id="11" name="Retângulo 10"/>
          <p:cNvSpPr/>
          <p:nvPr/>
        </p:nvSpPr>
        <p:spPr>
          <a:xfrm>
            <a:off x="5868144" y="5445224"/>
            <a:ext cx="1368152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prstClr val="black"/>
                </a:solidFill>
              </a:rPr>
              <a:t>Efluentes Industriais</a:t>
            </a:r>
            <a:endParaRPr lang="pt-BR" dirty="0"/>
          </a:p>
        </p:txBody>
      </p:sp>
      <p:sp>
        <p:nvSpPr>
          <p:cNvPr id="12" name="Retângulo 11"/>
          <p:cNvSpPr/>
          <p:nvPr/>
        </p:nvSpPr>
        <p:spPr>
          <a:xfrm>
            <a:off x="3203848" y="5517232"/>
            <a:ext cx="364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i="1" dirty="0"/>
              <a:t>+</a:t>
            </a:r>
            <a:endParaRPr lang="pt-BR" sz="2800" dirty="0"/>
          </a:p>
        </p:txBody>
      </p:sp>
      <p:sp>
        <p:nvSpPr>
          <p:cNvPr id="13" name="Retângulo 12"/>
          <p:cNvSpPr/>
          <p:nvPr/>
        </p:nvSpPr>
        <p:spPr>
          <a:xfrm>
            <a:off x="3131840" y="2926685"/>
            <a:ext cx="364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i="1" dirty="0"/>
              <a:t>+</a:t>
            </a:r>
            <a:endParaRPr lang="pt-BR" sz="2800" dirty="0"/>
          </a:p>
        </p:txBody>
      </p:sp>
      <p:sp>
        <p:nvSpPr>
          <p:cNvPr id="14" name="Retângulo 13"/>
          <p:cNvSpPr/>
          <p:nvPr/>
        </p:nvSpPr>
        <p:spPr>
          <a:xfrm>
            <a:off x="5364088" y="2926685"/>
            <a:ext cx="364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i="1" dirty="0"/>
              <a:t>=</a:t>
            </a:r>
            <a:endParaRPr lang="pt-BR" sz="2800" dirty="0"/>
          </a:p>
        </p:txBody>
      </p:sp>
      <p:sp>
        <p:nvSpPr>
          <p:cNvPr id="15" name="Retângulo 14"/>
          <p:cNvSpPr/>
          <p:nvPr/>
        </p:nvSpPr>
        <p:spPr>
          <a:xfrm>
            <a:off x="5436096" y="5517232"/>
            <a:ext cx="364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i="1" dirty="0"/>
              <a:t>=</a:t>
            </a:r>
            <a:endParaRPr lang="pt-BR" sz="2800" dirty="0"/>
          </a:p>
        </p:txBody>
      </p:sp>
      <p:pic>
        <p:nvPicPr>
          <p:cNvPr id="16" name="Picture 7" descr="MCj02823180000[1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342509"/>
            <a:ext cx="1456612" cy="1440160"/>
          </a:xfrm>
          <a:prstGeom prst="rect">
            <a:avLst/>
          </a:prstGeom>
          <a:noFill/>
        </p:spPr>
      </p:pic>
      <p:pic>
        <p:nvPicPr>
          <p:cNvPr id="17" name="Picture 9" descr="MCBL00105_0000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3932746"/>
            <a:ext cx="1656184" cy="12964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D07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7544" y="83671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t-BR" sz="4000" b="1" dirty="0">
                <a:latin typeface="Comic Sans MS" pitchFamily="66" charset="0"/>
              </a:rPr>
              <a:t>Processos Biológicos Aeróbicos </a:t>
            </a:r>
            <a:br>
              <a:rPr lang="pt-BR" sz="4000" dirty="0">
                <a:latin typeface="Comic Sans MS" pitchFamily="66" charset="0"/>
              </a:rPr>
            </a:br>
            <a:r>
              <a:rPr lang="pt-BR" sz="4000" dirty="0">
                <a:latin typeface="Comic Sans MS" pitchFamily="66" charset="0"/>
              </a:rPr>
              <a:t>Ex: Lodo Ativado com flotação (aeração + </a:t>
            </a:r>
            <a:r>
              <a:rPr lang="pt-BR" sz="4000" dirty="0" err="1">
                <a:latin typeface="Comic Sans MS" pitchFamily="66" charset="0"/>
              </a:rPr>
              <a:t>flotador</a:t>
            </a:r>
            <a:r>
              <a:rPr lang="pt-BR" sz="4000" dirty="0">
                <a:latin typeface="Comic Sans MS" pitchFamily="66" charset="0"/>
              </a:rPr>
              <a:t>)</a:t>
            </a:r>
            <a:br>
              <a:rPr lang="pt-BR" dirty="0"/>
            </a:br>
            <a:endParaRPr lang="pt-BR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750193"/>
            <a:ext cx="4265449" cy="319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708920"/>
            <a:ext cx="4296139" cy="3222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D07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39552" y="76470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t-BR" sz="4000" b="1" dirty="0">
                <a:latin typeface="Comic Sans MS" pitchFamily="66" charset="0"/>
              </a:rPr>
              <a:t>Processos Biológicos Aeróbicos </a:t>
            </a:r>
            <a:br>
              <a:rPr lang="pt-BR" sz="4000" dirty="0">
                <a:latin typeface="Comic Sans MS" pitchFamily="66" charset="0"/>
              </a:rPr>
            </a:br>
            <a:r>
              <a:rPr lang="pt-BR" sz="4000" dirty="0">
                <a:latin typeface="Comic Sans MS" pitchFamily="66" charset="0"/>
              </a:rPr>
              <a:t>Ex: Lodos ativados com membranas </a:t>
            </a:r>
            <a:r>
              <a:rPr lang="pt-BR" sz="2700" dirty="0">
                <a:solidFill>
                  <a:srgbClr val="C00000"/>
                </a:solidFill>
                <a:latin typeface="Comic Sans MS" pitchFamily="66" charset="0"/>
              </a:rPr>
              <a:t>(MBR – Reator Biológico de Membranas)</a:t>
            </a:r>
            <a:br>
              <a:rPr lang="pt-BR" dirty="0"/>
            </a:br>
            <a:r>
              <a:rPr lang="pt-BR" dirty="0"/>
              <a:t> </a:t>
            </a: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7" y="1988840"/>
            <a:ext cx="3209520" cy="2409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7904" y="2348880"/>
            <a:ext cx="2453883" cy="3268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44208" y="3212976"/>
            <a:ext cx="2124274" cy="2832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D07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4000" dirty="0">
                <a:latin typeface="Comic Sans MS" pitchFamily="66" charset="0"/>
              </a:rPr>
              <a:t>Processo Biológico Aeróbio 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435280" cy="4525963"/>
          </a:xfrm>
          <a:ln>
            <a:solidFill>
              <a:schemeClr val="accent4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 contourW="82550">
            <a:bevelT/>
            <a:bevelB prst="relaxedInset"/>
            <a:contourClr>
              <a:schemeClr val="accent4">
                <a:lumMod val="60000"/>
                <a:lumOff val="40000"/>
              </a:schemeClr>
            </a:contourClr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normAutofit fontScale="70000" lnSpcReduction="20000"/>
          </a:bodyPr>
          <a:lstStyle/>
          <a:p>
            <a:pPr algn="ctr">
              <a:buNone/>
            </a:pPr>
            <a:r>
              <a:rPr lang="pt-BR" b="1" dirty="0">
                <a:solidFill>
                  <a:schemeClr val="bg1"/>
                </a:solidFill>
              </a:rPr>
              <a:t>Condições ótimas</a:t>
            </a:r>
          </a:p>
          <a:p>
            <a:r>
              <a:rPr lang="pt-BR" b="1" dirty="0">
                <a:solidFill>
                  <a:srgbClr val="E4D07C"/>
                </a:solidFill>
              </a:rPr>
              <a:t> pH (6,5 a 8,0) </a:t>
            </a:r>
          </a:p>
          <a:p>
            <a:endParaRPr lang="pt-BR" b="1" dirty="0">
              <a:solidFill>
                <a:srgbClr val="E4D07C"/>
              </a:solidFill>
            </a:endParaRPr>
          </a:p>
          <a:p>
            <a:r>
              <a:rPr lang="pt-BR" b="1" dirty="0">
                <a:solidFill>
                  <a:srgbClr val="E4D07C"/>
                </a:solidFill>
              </a:rPr>
              <a:t>Temperatura (&lt; 40 ⁰C) </a:t>
            </a:r>
          </a:p>
          <a:p>
            <a:pPr>
              <a:buNone/>
            </a:pPr>
            <a:endParaRPr lang="pt-BR" b="1" dirty="0">
              <a:solidFill>
                <a:srgbClr val="E4D07C"/>
              </a:solidFill>
            </a:endParaRPr>
          </a:p>
          <a:p>
            <a:r>
              <a:rPr lang="pt-BR" sz="3100" b="1" dirty="0">
                <a:solidFill>
                  <a:srgbClr val="E4D07C"/>
                </a:solidFill>
              </a:rPr>
              <a:t>Oxigênio dissolvido (mínimo de 2,0 </a:t>
            </a:r>
            <a:r>
              <a:rPr lang="pt-BR" sz="3100" b="1" dirty="0" err="1">
                <a:solidFill>
                  <a:srgbClr val="E4D07C"/>
                </a:solidFill>
              </a:rPr>
              <a:t>mg</a:t>
            </a:r>
            <a:r>
              <a:rPr lang="pt-BR" sz="3100" b="1" dirty="0">
                <a:solidFill>
                  <a:srgbClr val="E4D07C"/>
                </a:solidFill>
              </a:rPr>
              <a:t> O</a:t>
            </a:r>
            <a:r>
              <a:rPr lang="pt-BR" sz="2600" b="1" dirty="0">
                <a:solidFill>
                  <a:srgbClr val="E4D07C"/>
                </a:solidFill>
              </a:rPr>
              <a:t>2</a:t>
            </a:r>
            <a:r>
              <a:rPr lang="pt-BR" sz="3100" b="1" dirty="0">
                <a:solidFill>
                  <a:srgbClr val="E4D07C"/>
                </a:solidFill>
              </a:rPr>
              <a:t>/L) </a:t>
            </a:r>
          </a:p>
          <a:p>
            <a:endParaRPr lang="pt-BR" b="1" dirty="0">
              <a:solidFill>
                <a:srgbClr val="E4D07C"/>
              </a:solidFill>
            </a:endParaRPr>
          </a:p>
          <a:p>
            <a:r>
              <a:rPr lang="pt-BR" b="1" dirty="0">
                <a:solidFill>
                  <a:srgbClr val="E4D07C"/>
                </a:solidFill>
              </a:rPr>
              <a:t>Ausência de metais pesados e substâncias tóxicas </a:t>
            </a:r>
          </a:p>
          <a:p>
            <a:endParaRPr lang="pt-BR" b="1" dirty="0">
              <a:solidFill>
                <a:srgbClr val="E4D07C"/>
              </a:solidFill>
            </a:endParaRPr>
          </a:p>
          <a:p>
            <a:r>
              <a:rPr lang="pt-BR" b="1" dirty="0">
                <a:solidFill>
                  <a:srgbClr val="E4D07C"/>
                </a:solidFill>
              </a:rPr>
              <a:t>Vazão contínua sempre que possível</a:t>
            </a:r>
          </a:p>
          <a:p>
            <a:endParaRPr lang="pt-BR" b="1" dirty="0">
              <a:solidFill>
                <a:srgbClr val="E4D07C"/>
              </a:solidFill>
            </a:endParaRPr>
          </a:p>
          <a:p>
            <a:r>
              <a:rPr lang="pt-BR" b="1" dirty="0">
                <a:solidFill>
                  <a:srgbClr val="E4D07C"/>
                </a:solidFill>
              </a:rPr>
              <a:t>Balanceamento de Nutrientes</a:t>
            </a:r>
            <a:r>
              <a:rPr lang="pt-BR" b="1" dirty="0">
                <a:solidFill>
                  <a:srgbClr val="C00000"/>
                </a:solidFill>
              </a:rPr>
              <a:t> (nitrogênio e fósforo)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D07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latin typeface="Comic Sans MS" pitchFamily="66" charset="0"/>
              </a:rPr>
              <a:t>Processo Biológico Aeróbio </a:t>
            </a:r>
            <a:endParaRPr lang="pt-BR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74043" y="1600200"/>
            <a:ext cx="3395914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D07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pt-BR" dirty="0">
                <a:latin typeface="Comic Sans MS" pitchFamily="66" charset="0"/>
              </a:rPr>
              <a:t>Processo Biológico Aeróbio 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95536" y="1412776"/>
            <a:ext cx="8352928" cy="1440160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endParaRPr lang="pt-BR" dirty="0"/>
          </a:p>
          <a:p>
            <a:pPr>
              <a:buNone/>
            </a:pPr>
            <a:r>
              <a:rPr lang="pt-BR" sz="5100" b="1" dirty="0">
                <a:solidFill>
                  <a:srgbClr val="002060"/>
                </a:solidFill>
              </a:rPr>
              <a:t>Balanceamento de Nutrientes :</a:t>
            </a:r>
          </a:p>
          <a:p>
            <a:pPr>
              <a:buNone/>
            </a:pPr>
            <a:endParaRPr lang="pt-BR" dirty="0"/>
          </a:p>
          <a:p>
            <a:r>
              <a:rPr lang="pt-BR" sz="2900" dirty="0"/>
              <a:t>Dosagem de</a:t>
            </a:r>
            <a:r>
              <a:rPr lang="pt-BR" sz="4600" dirty="0">
                <a:solidFill>
                  <a:srgbClr val="C00000"/>
                </a:solidFill>
              </a:rPr>
              <a:t> </a:t>
            </a:r>
            <a:r>
              <a:rPr lang="pt-BR" sz="5100" b="1" dirty="0" err="1">
                <a:solidFill>
                  <a:srgbClr val="C00000"/>
                </a:solidFill>
              </a:rPr>
              <a:t>uréia</a:t>
            </a:r>
            <a:r>
              <a:rPr lang="pt-BR" sz="4600" dirty="0">
                <a:solidFill>
                  <a:srgbClr val="C00000"/>
                </a:solidFill>
              </a:rPr>
              <a:t> </a:t>
            </a:r>
            <a:r>
              <a:rPr lang="pt-BR" sz="2900" dirty="0"/>
              <a:t>(rica em nitrogênio) e </a:t>
            </a:r>
            <a:r>
              <a:rPr lang="pt-BR" sz="45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ácido fosfórico </a:t>
            </a:r>
            <a:r>
              <a:rPr lang="pt-BR" sz="2900" dirty="0"/>
              <a:t>(rico em fósforo).</a:t>
            </a:r>
          </a:p>
          <a:p>
            <a:endParaRPr lang="pt-BR" sz="2900" dirty="0"/>
          </a:p>
        </p:txBody>
      </p:sp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3928" y="3140968"/>
            <a:ext cx="4416491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aixaDeTexto 8"/>
          <p:cNvSpPr txBox="1"/>
          <p:nvPr/>
        </p:nvSpPr>
        <p:spPr>
          <a:xfrm>
            <a:off x="1043608" y="3861048"/>
            <a:ext cx="2664296" cy="1200329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Tanque de Preparação e Bombas Dosadoras para nutrientes</a:t>
            </a:r>
          </a:p>
          <a:p>
            <a:endParaRPr lang="pt-BR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D07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>
                <a:ln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ETE </a:t>
            </a:r>
            <a:br>
              <a:rPr lang="pt-BR" dirty="0">
                <a:ln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</a:br>
            <a:r>
              <a:rPr lang="pt-BR" dirty="0">
                <a:ln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Remoção do Excesso de Lodo </a:t>
            </a:r>
            <a:endParaRPr lang="pt-BR" dirty="0"/>
          </a:p>
        </p:txBody>
      </p:sp>
      <p:pic>
        <p:nvPicPr>
          <p:cNvPr id="4099" name="Picture 3" descr="D:\Engenharia Consultoria Treinamento\Constarco Eng\Furp Guarulhos\Fotos ETE\jan 15\DSCF151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2204864"/>
            <a:ext cx="5458553" cy="4093915"/>
          </a:xfrm>
          <a:prstGeom prst="rect">
            <a:avLst/>
          </a:prstGeom>
          <a:noFill/>
        </p:spPr>
      </p:pic>
      <p:pic>
        <p:nvPicPr>
          <p:cNvPr id="4100" name="Picture 4" descr="D:\Engenharia Consultoria Treinamento\Constarco Eng\Furp Guarulhos\Fotos ETE\jan 15\DSCF15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6136" y="1628800"/>
            <a:ext cx="2976331" cy="22322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D07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8229600" cy="1143000"/>
          </a:xfrm>
        </p:spPr>
        <p:txBody>
          <a:bodyPr>
            <a:normAutofit/>
          </a:bodyPr>
          <a:lstStyle/>
          <a:p>
            <a:r>
              <a:rPr lang="pt-BR" sz="3600" b="1" dirty="0" err="1">
                <a:solidFill>
                  <a:schemeClr val="accent6">
                    <a:lumMod val="75000"/>
                  </a:schemeClr>
                </a:solidFill>
              </a:rPr>
              <a:t>Efl</a:t>
            </a:r>
            <a:r>
              <a:rPr lang="pt-BR" sz="3600" b="1" dirty="0">
                <a:solidFill>
                  <a:schemeClr val="accent6">
                    <a:lumMod val="75000"/>
                  </a:schemeClr>
                </a:solidFill>
              </a:rPr>
              <a:t>. Bruto </a:t>
            </a:r>
            <a:r>
              <a:rPr lang="pt-BR" sz="3600" dirty="0"/>
              <a:t>|</a:t>
            </a:r>
            <a:r>
              <a:rPr lang="pt-BR" sz="3600" b="1" dirty="0">
                <a:solidFill>
                  <a:schemeClr val="accent1">
                    <a:lumMod val="75000"/>
                  </a:schemeClr>
                </a:solidFill>
              </a:rPr>
              <a:t>Após Primário </a:t>
            </a:r>
            <a:r>
              <a:rPr lang="pt-BR" sz="3600" dirty="0"/>
              <a:t>|</a:t>
            </a:r>
            <a:r>
              <a:rPr lang="pt-BR" sz="3600" b="1" dirty="0">
                <a:solidFill>
                  <a:schemeClr val="accent3">
                    <a:lumMod val="75000"/>
                  </a:schemeClr>
                </a:solidFill>
              </a:rPr>
              <a:t>Após Biológico </a:t>
            </a:r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389504"/>
            <a:ext cx="6480720" cy="4860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D07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 extrusionH="76200">
            <a:bevelT/>
            <a:bevelB/>
            <a:extrusionClr>
              <a:schemeClr val="bg2">
                <a:lumMod val="50000"/>
              </a:schemeClr>
            </a:extrusionClr>
          </a:sp3d>
        </p:spPr>
        <p:txBody>
          <a:bodyPr>
            <a:normAutofit fontScale="90000"/>
          </a:bodyPr>
          <a:lstStyle/>
          <a:p>
            <a:r>
              <a:rPr lang="pt-BR" b="1" dirty="0">
                <a:solidFill>
                  <a:schemeClr val="bg2">
                    <a:lumMod val="50000"/>
                  </a:schemeClr>
                </a:solidFill>
                <a:latin typeface="Comic Sans MS" pitchFamily="66" charset="0"/>
              </a:rPr>
              <a:t>Legislação Ambiental</a:t>
            </a:r>
            <a:br>
              <a:rPr lang="pt-BR" b="1" dirty="0">
                <a:solidFill>
                  <a:schemeClr val="bg2">
                    <a:lumMod val="50000"/>
                  </a:schemeClr>
                </a:solidFill>
                <a:latin typeface="Comic Sans MS" pitchFamily="66" charset="0"/>
              </a:rPr>
            </a:br>
            <a:r>
              <a:rPr lang="pt-BR" b="1" dirty="0">
                <a:solidFill>
                  <a:schemeClr val="bg2">
                    <a:lumMod val="50000"/>
                  </a:schemeClr>
                </a:solidFill>
                <a:latin typeface="Comic Sans MS" pitchFamily="66" charset="0"/>
              </a:rPr>
              <a:t>Base Legal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783357"/>
            <a:ext cx="8229600" cy="4525963"/>
          </a:xfr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16200000" scaled="0"/>
          </a:gradFill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pt-BR" b="1" dirty="0"/>
              <a:t> </a:t>
            </a:r>
            <a:endParaRPr lang="pt-BR" sz="2800" dirty="0"/>
          </a:p>
          <a:p>
            <a:pPr marL="2687638" indent="-2687638">
              <a:buNone/>
            </a:pPr>
            <a:r>
              <a:rPr lang="pt-BR" sz="2800" b="1" u="sng" dirty="0">
                <a:solidFill>
                  <a:schemeClr val="accent2">
                    <a:lumMod val="75000"/>
                  </a:schemeClr>
                </a:solidFill>
              </a:rPr>
              <a:t>Na esfera Federal – CONAMA (Conselho Nacional do Meio Ambiente)</a:t>
            </a:r>
          </a:p>
          <a:p>
            <a:pPr>
              <a:buNone/>
            </a:pPr>
            <a:r>
              <a:rPr lang="pt-BR" sz="2800" b="1" dirty="0">
                <a:solidFill>
                  <a:srgbClr val="00B0F0"/>
                </a:solidFill>
              </a:rPr>
              <a:t> </a:t>
            </a:r>
          </a:p>
          <a:p>
            <a:pPr lvl="0" algn="just"/>
            <a:r>
              <a:rPr lang="pt-BR" sz="2800" b="1" dirty="0">
                <a:solidFill>
                  <a:schemeClr val="accent6">
                    <a:lumMod val="75000"/>
                  </a:schemeClr>
                </a:solidFill>
              </a:rPr>
              <a:t>Resolução CONAMA N° 357 de 17/03/2005,</a:t>
            </a:r>
            <a:r>
              <a:rPr lang="pt-BR" sz="2800" dirty="0"/>
              <a:t> dispõe sobre a classificação dos corpos de água e estabelece as condições e padrões de lançamento de efluentes.</a:t>
            </a:r>
          </a:p>
          <a:p>
            <a:pPr>
              <a:buNone/>
            </a:pPr>
            <a:r>
              <a:rPr lang="pt-BR" sz="2800" b="1" dirty="0"/>
              <a:t> </a:t>
            </a:r>
            <a:endParaRPr lang="pt-BR" sz="2800" dirty="0"/>
          </a:p>
          <a:p>
            <a:pPr lvl="0" algn="just"/>
            <a:r>
              <a:rPr lang="pt-BR" sz="2800" b="1" dirty="0">
                <a:solidFill>
                  <a:schemeClr val="accent6">
                    <a:lumMod val="75000"/>
                  </a:schemeClr>
                </a:solidFill>
              </a:rPr>
              <a:t>Resolução CONAMA N° 430 de 13/05/2011, </a:t>
            </a:r>
            <a:r>
              <a:rPr lang="pt-BR" sz="2800" dirty="0"/>
              <a:t>dispõe sobre as condições e padrões de lançamento de efluentes, complementa e altera a Resolução n° 357, de 17 de março de 2005.</a:t>
            </a:r>
          </a:p>
          <a:p>
            <a:pPr lvl="1" algn="just">
              <a:buNone/>
            </a:pPr>
            <a:endParaRPr lang="pt-BR" sz="3200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D07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3136"/>
          </a:xfrm>
          <a:gradFill>
            <a:gsLst>
              <a:gs pos="0">
                <a:schemeClr val="accent3">
                  <a:shade val="51000"/>
                  <a:satMod val="130000"/>
                </a:schemeClr>
              </a:gs>
              <a:gs pos="80000">
                <a:schemeClr val="accent3">
                  <a:shade val="93000"/>
                  <a:satMod val="130000"/>
                </a:schemeClr>
              </a:gs>
              <a:gs pos="100000">
                <a:schemeClr val="accent3">
                  <a:shade val="94000"/>
                  <a:satMod val="135000"/>
                </a:schemeClr>
              </a:gs>
            </a:gsLst>
            <a:lin ang="16200000" scaled="0"/>
          </a:gra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normAutofit fontScale="25000" lnSpcReduction="20000"/>
          </a:bodyPr>
          <a:lstStyle/>
          <a:p>
            <a:pPr>
              <a:buNone/>
            </a:pPr>
            <a:r>
              <a:rPr lang="pt-BR" sz="9600" b="1" dirty="0">
                <a:solidFill>
                  <a:srgbClr val="C00000"/>
                </a:solidFill>
              </a:rPr>
              <a:t>Na esfera Estadual</a:t>
            </a:r>
          </a:p>
          <a:p>
            <a:pPr>
              <a:buNone/>
            </a:pPr>
            <a:r>
              <a:rPr lang="pt-BR" sz="5000" dirty="0"/>
              <a:t> </a:t>
            </a:r>
          </a:p>
          <a:p>
            <a:pPr lvl="0"/>
            <a:r>
              <a:rPr lang="pt-BR" sz="9600" b="1" dirty="0">
                <a:solidFill>
                  <a:schemeClr val="accent5">
                    <a:lumMod val="75000"/>
                  </a:schemeClr>
                </a:solidFill>
              </a:rPr>
              <a:t>Decreto Estadual N° 8.468, de 08/09/1976</a:t>
            </a:r>
            <a:r>
              <a:rPr lang="pt-BR" sz="9600" dirty="0">
                <a:solidFill>
                  <a:schemeClr val="accent5">
                    <a:lumMod val="75000"/>
                  </a:schemeClr>
                </a:solidFill>
              </a:rPr>
              <a:t>, </a:t>
            </a:r>
            <a:r>
              <a:rPr lang="pt-BR" sz="9600" dirty="0"/>
              <a:t>que regulamenta a Lei Nº 997, de 31 de maio de 1976, sobre a prevenção e o controle da poluição do meio</a:t>
            </a:r>
            <a:r>
              <a:rPr lang="pt-BR" sz="9600" b="1" dirty="0"/>
              <a:t> </a:t>
            </a:r>
            <a:r>
              <a:rPr lang="pt-BR" sz="9600" dirty="0"/>
              <a:t>ambiente.</a:t>
            </a:r>
          </a:p>
          <a:p>
            <a:pPr>
              <a:buNone/>
            </a:pPr>
            <a:r>
              <a:rPr lang="pt-BR" sz="6200" dirty="0"/>
              <a:t> </a:t>
            </a:r>
          </a:p>
          <a:p>
            <a:pPr marL="1522413" indent="-711200">
              <a:buNone/>
            </a:pPr>
            <a:r>
              <a:rPr lang="pt-BR" sz="6200" b="1" dirty="0"/>
              <a:t>Art.18</a:t>
            </a:r>
            <a:r>
              <a:rPr lang="pt-BR" sz="6200" dirty="0"/>
              <a:t>: estabelece as condições e padrões de lançamento de efluentes nas coleções de água (Ex: rios, córregos, lagos, mares)</a:t>
            </a:r>
          </a:p>
          <a:p>
            <a:pPr>
              <a:buNone/>
            </a:pPr>
            <a:r>
              <a:rPr lang="pt-BR" sz="6200" dirty="0"/>
              <a:t> </a:t>
            </a:r>
          </a:p>
          <a:p>
            <a:pPr marL="1522413" indent="-711200">
              <a:buNone/>
            </a:pPr>
            <a:r>
              <a:rPr lang="pt-BR" sz="6200" b="1" dirty="0"/>
              <a:t>Art</a:t>
            </a:r>
            <a:r>
              <a:rPr lang="pt-BR" sz="6200" dirty="0"/>
              <a:t>.</a:t>
            </a:r>
            <a:r>
              <a:rPr lang="pt-BR" sz="6200" b="1" dirty="0"/>
              <a:t>19 </a:t>
            </a:r>
            <a:r>
              <a:rPr lang="pt-BR" sz="6200" dirty="0"/>
              <a:t>(</a:t>
            </a:r>
            <a:r>
              <a:rPr lang="pt-BR" sz="6200" dirty="0">
                <a:solidFill>
                  <a:srgbClr val="FF0000"/>
                </a:solidFill>
              </a:rPr>
              <a:t>é mais flexível)</a:t>
            </a:r>
            <a:r>
              <a:rPr lang="pt-BR" sz="6200" b="1" dirty="0">
                <a:solidFill>
                  <a:srgbClr val="FF0000"/>
                </a:solidFill>
              </a:rPr>
              <a:t>: </a:t>
            </a:r>
            <a:r>
              <a:rPr lang="pt-BR" sz="6200" dirty="0"/>
              <a:t>estabelece as condições e padrões de lançamento de efluentes em sistemas público de esgoto, com tratamento posterior. </a:t>
            </a:r>
          </a:p>
          <a:p>
            <a:pPr>
              <a:buNone/>
            </a:pPr>
            <a:r>
              <a:rPr lang="pt-BR" sz="6200" dirty="0"/>
              <a:t> </a:t>
            </a:r>
          </a:p>
          <a:p>
            <a:pPr lvl="0"/>
            <a:r>
              <a:rPr lang="pt-BR" sz="9600" b="1" dirty="0">
                <a:solidFill>
                  <a:schemeClr val="accent5">
                    <a:lumMod val="75000"/>
                  </a:schemeClr>
                </a:solidFill>
              </a:rPr>
              <a:t>Resolução da SMA N°03 de 22/02/2000</a:t>
            </a:r>
            <a:r>
              <a:rPr lang="pt-BR" sz="9600" dirty="0">
                <a:solidFill>
                  <a:schemeClr val="accent5">
                    <a:lumMod val="75000"/>
                  </a:schemeClr>
                </a:solidFill>
              </a:rPr>
              <a:t>, </a:t>
            </a:r>
            <a:r>
              <a:rPr lang="pt-BR" sz="9600" dirty="0"/>
              <a:t>que estabelece os critérios para a realização do controle </a:t>
            </a:r>
            <a:r>
              <a:rPr lang="pt-BR" sz="9600" dirty="0" err="1"/>
              <a:t>ecotoxicológico</a:t>
            </a:r>
            <a:r>
              <a:rPr lang="pt-BR" sz="9600" dirty="0"/>
              <a:t> de efluentes líquidos no Estado de São Paulo. </a:t>
            </a:r>
          </a:p>
          <a:p>
            <a:pPr>
              <a:buNone/>
            </a:pPr>
            <a:r>
              <a:rPr lang="pt-BR" sz="6200" dirty="0"/>
              <a:t> </a:t>
            </a:r>
          </a:p>
          <a:p>
            <a:endParaRPr lang="pt-BR" dirty="0"/>
          </a:p>
        </p:txBody>
      </p:sp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 extrusionH="76200">
            <a:bevelT/>
            <a:bevelB/>
            <a:extrusionClr>
              <a:schemeClr val="bg2">
                <a:lumMod val="50000"/>
              </a:schemeClr>
            </a:extrusionClr>
          </a:sp3d>
        </p:spPr>
        <p:txBody>
          <a:bodyPr>
            <a:normAutofit fontScale="90000"/>
          </a:bodyPr>
          <a:lstStyle/>
          <a:p>
            <a:r>
              <a:rPr lang="pt-BR" b="1" dirty="0">
                <a:solidFill>
                  <a:schemeClr val="bg2">
                    <a:lumMod val="50000"/>
                  </a:schemeClr>
                </a:solidFill>
                <a:latin typeface="Comic Sans MS" pitchFamily="66" charset="0"/>
              </a:rPr>
              <a:t>Legislação Ambiental</a:t>
            </a:r>
            <a:br>
              <a:rPr lang="pt-BR" b="1" dirty="0">
                <a:solidFill>
                  <a:schemeClr val="bg2">
                    <a:lumMod val="50000"/>
                  </a:schemeClr>
                </a:solidFill>
                <a:latin typeface="Comic Sans MS" pitchFamily="66" charset="0"/>
              </a:rPr>
            </a:br>
            <a:r>
              <a:rPr lang="pt-BR" b="1" dirty="0">
                <a:solidFill>
                  <a:schemeClr val="bg2">
                    <a:lumMod val="50000"/>
                  </a:schemeClr>
                </a:solidFill>
                <a:latin typeface="Comic Sans MS" pitchFamily="66" charset="0"/>
              </a:rPr>
              <a:t>Base Legal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D07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7" name="Object 3"/>
          <p:cNvGraphicFramePr>
            <a:graphicFrameLocks noChangeAspect="1"/>
          </p:cNvGraphicFramePr>
          <p:nvPr/>
        </p:nvGraphicFramePr>
        <p:xfrm>
          <a:off x="1403648" y="1916832"/>
          <a:ext cx="6457468" cy="37680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Planilha" r:id="rId2" imgW="4276649" imgH="2495702" progId="Excel.Sheet.12">
                  <p:embed/>
                </p:oleObj>
              </mc:Choice>
              <mc:Fallback>
                <p:oleObj name="Planilha" r:id="rId2" imgW="4276649" imgH="2495702" progId="Excel.Sheet.12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03648" y="1916832"/>
                        <a:ext cx="6457468" cy="3768055"/>
                      </a:xfrm>
                      <a:prstGeom prst="rect">
                        <a:avLst/>
                      </a:prstGeom>
                      <a:solidFill>
                        <a:srgbClr val="993300">
                          <a:alpha val="44000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 extrusionH="76200">
            <a:bevelT/>
            <a:bevelB/>
            <a:extrusionClr>
              <a:schemeClr val="bg2">
                <a:lumMod val="50000"/>
              </a:schemeClr>
            </a:extrusionClr>
          </a:sp3d>
        </p:spPr>
        <p:txBody>
          <a:bodyPr>
            <a:normAutofit fontScale="90000"/>
          </a:bodyPr>
          <a:lstStyle/>
          <a:p>
            <a:r>
              <a:rPr lang="pt-BR" b="1" dirty="0">
                <a:solidFill>
                  <a:schemeClr val="bg2">
                    <a:lumMod val="50000"/>
                  </a:schemeClr>
                </a:solidFill>
                <a:latin typeface="Comic Sans MS" pitchFamily="66" charset="0"/>
              </a:rPr>
              <a:t>Legislação Ambiental</a:t>
            </a:r>
            <a:br>
              <a:rPr lang="pt-BR" b="1" dirty="0">
                <a:solidFill>
                  <a:schemeClr val="bg2">
                    <a:lumMod val="50000"/>
                  </a:schemeClr>
                </a:solidFill>
                <a:latin typeface="Comic Sans MS" pitchFamily="66" charset="0"/>
              </a:rPr>
            </a:br>
            <a:r>
              <a:rPr lang="pt-BR" b="1" dirty="0">
                <a:solidFill>
                  <a:schemeClr val="bg2">
                    <a:lumMod val="50000"/>
                  </a:schemeClr>
                </a:solidFill>
                <a:latin typeface="Comic Sans MS" pitchFamily="66" charset="0"/>
              </a:rPr>
              <a:t>Base Legal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D07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Grp="1" noChangeArrowheads="1"/>
          </p:cNvSpPr>
          <p:nvPr>
            <p:ph type="title"/>
          </p:nvPr>
        </p:nvSpPr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pt-BR" sz="5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SEGUNDO DADOS DA </a:t>
            </a:r>
          </a:p>
          <a:p>
            <a:pPr algn="ctr"/>
            <a:r>
              <a:rPr lang="pt-BR" sz="54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ONU: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323528" y="2297113"/>
            <a:ext cx="8496944" cy="4084637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pt-BR" sz="3000" b="1" dirty="0">
                <a:solidFill>
                  <a:srgbClr val="00FE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25 MIL PESSOAS MORREM</a:t>
            </a:r>
            <a:r>
              <a:rPr lang="pt-BR" sz="30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</a:p>
          <a:p>
            <a:r>
              <a:rPr lang="pt-BR" sz="30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   </a:t>
            </a:r>
            <a:r>
              <a:rPr lang="pt-BR" sz="32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DIARIAMENTE POR </a:t>
            </a:r>
          </a:p>
          <a:p>
            <a:r>
              <a:rPr lang="pt-BR" sz="32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      USAREM ÁGUA </a:t>
            </a:r>
          </a:p>
          <a:p>
            <a:r>
              <a:rPr lang="pt-BR" sz="30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        </a:t>
            </a:r>
            <a:r>
              <a:rPr lang="pt-BR" sz="26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CONTAMINADA</a:t>
            </a:r>
          </a:p>
          <a:p>
            <a:endParaRPr lang="pt-BR" sz="2800" b="1" dirty="0">
              <a:solidFill>
                <a:srgbClr val="00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endParaRPr lang="pt-BR" dirty="0">
              <a:solidFill>
                <a:srgbClr val="00FFFF"/>
              </a:solidFill>
              <a:latin typeface="Times New Roman" pitchFamily="18" charset="0"/>
            </a:endParaRPr>
          </a:p>
          <a:p>
            <a:pPr algn="r"/>
            <a:r>
              <a:rPr lang="pt-BR" sz="30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1,3  BILHÃO DE PESSOAS    	 </a:t>
            </a:r>
          </a:p>
          <a:p>
            <a:pPr algn="r"/>
            <a:r>
              <a:rPr lang="pt-BR" sz="30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EM TODO MUNDO	   	  </a:t>
            </a:r>
          </a:p>
          <a:p>
            <a:pPr algn="r"/>
            <a:r>
              <a:rPr lang="pt-BR" sz="3200" b="1" dirty="0">
                <a:solidFill>
                  <a:srgbClr val="00FE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NÃO TÊM ACESSO A ÁGUA LIMPA.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D07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900808"/>
          </a:xfrm>
        </p:spPr>
        <p:txBody>
          <a:bodyPr/>
          <a:lstStyle/>
          <a:p>
            <a:pPr algn="ctr">
              <a:spcBef>
                <a:spcPct val="50000"/>
              </a:spcBef>
              <a:buNone/>
            </a:pPr>
            <a:r>
              <a:rPr lang="pt-B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QUALQUER DESCUMPRIMENTO</a:t>
            </a:r>
            <a:r>
              <a:rPr lang="pt-BR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  <a:p>
            <a:pPr algn="ctr">
              <a:spcBef>
                <a:spcPct val="50000"/>
              </a:spcBef>
              <a:buNone/>
            </a:pPr>
            <a:r>
              <a:rPr lang="pt-BR" sz="24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DAS NORMAS AMBIENTAIS PODERÁ OCASIONAR O </a:t>
            </a:r>
            <a:r>
              <a:rPr lang="pt-BR" sz="2400" b="1" dirty="0">
                <a:solidFill>
                  <a:srgbClr val="33CC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ENQUADRAMENTO EM CRIMES</a:t>
            </a:r>
            <a:r>
              <a:rPr lang="pt-BR" sz="24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AMBIENTAIS TANTO DAS PESSOAS </a:t>
            </a:r>
            <a:r>
              <a:rPr lang="pt-BR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JURÍDICAS </a:t>
            </a:r>
            <a:r>
              <a:rPr lang="pt-BR" sz="24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COMO DAS </a:t>
            </a:r>
            <a:r>
              <a:rPr lang="pt-BR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FÍSICAS.</a:t>
            </a:r>
          </a:p>
          <a:p>
            <a:endParaRPr lang="pt-BR" dirty="0"/>
          </a:p>
        </p:txBody>
      </p:sp>
      <p:sp>
        <p:nvSpPr>
          <p:cNvPr id="4" name="Rectangle 17"/>
          <p:cNvSpPr>
            <a:spLocks noChangeArrowheads="1"/>
          </p:cNvSpPr>
          <p:nvPr/>
        </p:nvSpPr>
        <p:spPr bwMode="auto">
          <a:xfrm>
            <a:off x="1475656" y="3573016"/>
            <a:ext cx="23812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pt-BR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PESSOAS FÍSICAS</a:t>
            </a:r>
          </a:p>
        </p:txBody>
      </p:sp>
      <p:pic>
        <p:nvPicPr>
          <p:cNvPr id="5" name="Picture 18" descr="j015644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4077072"/>
            <a:ext cx="1398587" cy="1447800"/>
          </a:xfrm>
          <a:prstGeom prst="rect">
            <a:avLst/>
          </a:prstGeom>
          <a:noFill/>
        </p:spPr>
      </p:pic>
      <p:sp>
        <p:nvSpPr>
          <p:cNvPr id="6" name="Rectangle 20"/>
          <p:cNvSpPr>
            <a:spLocks noChangeArrowheads="1"/>
          </p:cNvSpPr>
          <p:nvPr/>
        </p:nvSpPr>
        <p:spPr bwMode="auto">
          <a:xfrm>
            <a:off x="5215806" y="3598416"/>
            <a:ext cx="27638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sz="20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PESSOAS JURÍDICAS</a:t>
            </a:r>
          </a:p>
        </p:txBody>
      </p:sp>
      <p:pic>
        <p:nvPicPr>
          <p:cNvPr id="7" name="Picture 21" descr="j022367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6136" y="4149080"/>
            <a:ext cx="1447800" cy="1192212"/>
          </a:xfrm>
          <a:prstGeom prst="rect">
            <a:avLst/>
          </a:prstGeom>
          <a:noFill/>
        </p:spPr>
      </p:pic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 extrusionH="76200">
            <a:bevelT/>
            <a:bevelB/>
            <a:extrusionClr>
              <a:schemeClr val="bg2">
                <a:lumMod val="50000"/>
              </a:schemeClr>
            </a:extrusionClr>
          </a:sp3d>
        </p:spPr>
        <p:txBody>
          <a:bodyPr>
            <a:normAutofit fontScale="90000"/>
          </a:bodyPr>
          <a:lstStyle/>
          <a:p>
            <a:r>
              <a:rPr lang="pt-BR" b="1" dirty="0">
                <a:solidFill>
                  <a:schemeClr val="bg2">
                    <a:lumMod val="50000"/>
                  </a:schemeClr>
                </a:solidFill>
                <a:latin typeface="Comic Sans MS" pitchFamily="66" charset="0"/>
              </a:rPr>
              <a:t>Legislação Ambiental</a:t>
            </a:r>
            <a:br>
              <a:rPr lang="pt-BR" b="1" dirty="0">
                <a:solidFill>
                  <a:schemeClr val="bg2">
                    <a:lumMod val="50000"/>
                  </a:schemeClr>
                </a:solidFill>
                <a:latin typeface="Comic Sans MS" pitchFamily="66" charset="0"/>
              </a:rPr>
            </a:br>
            <a:r>
              <a:rPr lang="pt-BR" b="1" dirty="0">
                <a:solidFill>
                  <a:schemeClr val="bg2">
                    <a:lumMod val="50000"/>
                  </a:schemeClr>
                </a:solidFill>
                <a:latin typeface="Comic Sans MS" pitchFamily="66" charset="0"/>
              </a:rPr>
              <a:t>Base Legal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7544" y="256490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t-BR" sz="5400" b="1" dirty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FIM </a:t>
            </a:r>
            <a:br>
              <a:rPr lang="pt-BR" sz="5400" b="1" dirty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</a:br>
            <a:br>
              <a:rPr lang="pt-BR" sz="5400" b="1" dirty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</a:br>
            <a:r>
              <a:rPr lang="pt-BR" sz="5400" b="1" dirty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OBRIGADO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D07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792088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br>
              <a:rPr lang="pt-BR" b="1" dirty="0">
                <a:solidFill>
                  <a:srgbClr val="FF0000"/>
                </a:solidFill>
              </a:rPr>
            </a:br>
            <a:r>
              <a:rPr lang="pt-BR" b="1" dirty="0">
                <a:solidFill>
                  <a:srgbClr val="FF0000"/>
                </a:solidFill>
              </a:rPr>
              <a:t>Onde está a água no planeta?</a:t>
            </a:r>
            <a:br>
              <a:rPr lang="pt-BR" dirty="0">
                <a:solidFill>
                  <a:srgbClr val="FF0000"/>
                </a:solidFill>
              </a:rPr>
            </a:br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41985" name="Rectangle 1"/>
          <p:cNvSpPr>
            <a:spLocks noChangeArrowheads="1"/>
          </p:cNvSpPr>
          <p:nvPr/>
        </p:nvSpPr>
        <p:spPr bwMode="auto">
          <a:xfrm>
            <a:off x="827584" y="1628800"/>
            <a:ext cx="752398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Todo mundo sabe que o Planeta Terra </a:t>
            </a:r>
            <a:r>
              <a:rPr kumimoji="0" lang="pt-BR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é</a:t>
            </a:r>
            <a:r>
              <a:rPr kumimoji="0" lang="pt-BR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formado por muita </a:t>
            </a:r>
            <a:r>
              <a:rPr lang="pt-BR" dirty="0">
                <a:latin typeface="Arial" pitchFamily="34" charset="0"/>
                <a:ea typeface="Times New Roman" pitchFamily="18" charset="0"/>
                <a:cs typeface="Arial" pitchFamily="34" charset="0"/>
              </a:rPr>
              <a:t>á</a:t>
            </a:r>
            <a:r>
              <a:rPr kumimoji="0" lang="pt-BR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gua, mas...</a:t>
            </a:r>
            <a:endParaRPr kumimoji="0" lang="pt-BR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Imagem 3" descr="http://www.uniagua.org.br/public_html/website/images/aguaplaneta/agua_terra.gif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2204864"/>
            <a:ext cx="3810000" cy="15335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5" name="Imagem 4" descr="http://www.uniagua.org.br/public_html/website/images/aguaplaneta/agua_doce.gif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808" y="4005064"/>
            <a:ext cx="3457575" cy="10001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6" name="Imagem 5" descr="http://www.uniagua.org.br/public_html/website/images/aguaplaneta/agua_doce_consumo.gif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87824" y="5229200"/>
            <a:ext cx="3219450" cy="866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D07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http://www.uniagua.org.br/public_html/website/images/aguaplaneta/tabela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2636912"/>
            <a:ext cx="5235848" cy="243304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55297" name="Rectangle 1"/>
          <p:cNvSpPr>
            <a:spLocks noChangeArrowheads="1"/>
          </p:cNvSpPr>
          <p:nvPr/>
        </p:nvSpPr>
        <p:spPr bwMode="auto">
          <a:xfrm>
            <a:off x="1187624" y="1395735"/>
            <a:ext cx="6696744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b="1" i="0" u="none" strike="noStrike" cap="none" normalizeH="0" baseline="0" dirty="0">
                <a:ln>
                  <a:noFill/>
                </a:ln>
                <a:solidFill>
                  <a:srgbClr val="0099CC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Distribui</a:t>
            </a:r>
            <a:r>
              <a:rPr kumimoji="0" lang="pt-BR" b="1" i="0" u="none" strike="noStrike" cap="none" normalizeH="0" baseline="0" dirty="0">
                <a:ln>
                  <a:noFill/>
                </a:ln>
                <a:solidFill>
                  <a:srgbClr val="0099CC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ç</a:t>
            </a:r>
            <a:r>
              <a:rPr kumimoji="0" lang="pt-BR" b="1" i="0" u="none" strike="noStrike" cap="none" normalizeH="0" baseline="0" dirty="0">
                <a:ln>
                  <a:noFill/>
                </a:ln>
                <a:solidFill>
                  <a:srgbClr val="0099CC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ão dos Recursos H</a:t>
            </a:r>
            <a:r>
              <a:rPr kumimoji="0" lang="pt-BR" b="1" i="0" u="none" strike="noStrike" cap="none" normalizeH="0" baseline="0" dirty="0">
                <a:ln>
                  <a:noFill/>
                </a:ln>
                <a:solidFill>
                  <a:srgbClr val="0099CC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í</a:t>
            </a:r>
            <a:r>
              <a:rPr kumimoji="0" lang="pt-BR" b="1" i="0" u="none" strike="noStrike" cap="none" normalizeH="0" baseline="0" dirty="0">
                <a:ln>
                  <a:noFill/>
                </a:ln>
                <a:solidFill>
                  <a:srgbClr val="0099CC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dricos, da Superf</a:t>
            </a:r>
            <a:r>
              <a:rPr kumimoji="0" lang="pt-BR" b="1" i="0" u="none" strike="noStrike" cap="none" normalizeH="0" baseline="0" dirty="0">
                <a:ln>
                  <a:noFill/>
                </a:ln>
                <a:solidFill>
                  <a:srgbClr val="0099CC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í</a:t>
            </a:r>
            <a:r>
              <a:rPr kumimoji="0" lang="pt-BR" b="1" i="0" u="none" strike="noStrike" cap="none" normalizeH="0" baseline="0" dirty="0">
                <a:ln>
                  <a:noFill/>
                </a:ln>
                <a:solidFill>
                  <a:srgbClr val="0099CC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cie e da Popula</a:t>
            </a:r>
            <a:r>
              <a:rPr kumimoji="0" lang="pt-BR" b="1" i="0" u="none" strike="noStrike" cap="none" normalizeH="0" baseline="0" dirty="0">
                <a:ln>
                  <a:noFill/>
                </a:ln>
                <a:solidFill>
                  <a:srgbClr val="0099CC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ç</a:t>
            </a:r>
            <a:r>
              <a:rPr kumimoji="0" lang="pt-BR" b="1" i="0" u="none" strike="noStrike" cap="none" normalizeH="0" baseline="0" dirty="0">
                <a:ln>
                  <a:noFill/>
                </a:ln>
                <a:solidFill>
                  <a:srgbClr val="0099CC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ão</a:t>
            </a:r>
            <a:br>
              <a:rPr kumimoji="0" lang="pt-BR" b="1" i="0" u="none" strike="noStrike" cap="none" normalizeH="0" baseline="0" dirty="0">
                <a:ln>
                  <a:noFill/>
                </a:ln>
                <a:solidFill>
                  <a:srgbClr val="0099CC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pt-BR" b="1" i="0" u="none" strike="noStrike" cap="none" normalizeH="0" baseline="0" dirty="0">
                <a:ln>
                  <a:noFill/>
                </a:ln>
                <a:solidFill>
                  <a:srgbClr val="0099CC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(em % do total do pa</a:t>
            </a:r>
            <a:r>
              <a:rPr kumimoji="0" lang="pt-BR" b="1" i="0" u="none" strike="noStrike" cap="none" normalizeH="0" baseline="0" dirty="0">
                <a:ln>
                  <a:noFill/>
                </a:ln>
                <a:solidFill>
                  <a:srgbClr val="0099CC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í</a:t>
            </a:r>
            <a:r>
              <a:rPr kumimoji="0" lang="pt-BR" b="1" i="0" u="none" strike="noStrike" cap="none" normalizeH="0" baseline="0" dirty="0">
                <a:ln>
                  <a:noFill/>
                </a:ln>
                <a:solidFill>
                  <a:srgbClr val="0099CC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s)</a:t>
            </a:r>
            <a:endParaRPr kumimoji="0" lang="pt-BR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868958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br>
              <a:rPr lang="pt-BR" b="1" dirty="0">
                <a:solidFill>
                  <a:srgbClr val="FF0000"/>
                </a:solidFill>
              </a:rPr>
            </a:br>
            <a:r>
              <a:rPr lang="pt-BR" b="1" dirty="0">
                <a:solidFill>
                  <a:srgbClr val="FF0000"/>
                </a:solidFill>
              </a:rPr>
              <a:t>Onde está a água no planeta?</a:t>
            </a:r>
            <a:br>
              <a:rPr lang="pt-BR" dirty="0">
                <a:solidFill>
                  <a:srgbClr val="FF0000"/>
                </a:solidFill>
              </a:rPr>
            </a:br>
            <a:endParaRPr lang="pt-BR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D07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2400" b="1" dirty="0">
                <a:ln>
                  <a:solidFill>
                    <a:srgbClr val="FF0000"/>
                  </a:solidFill>
                </a:ln>
                <a:solidFill>
                  <a:srgbClr val="FFC000"/>
                </a:solidFill>
                <a:latin typeface="Comic Sans MS" pitchFamily="66" charset="0"/>
              </a:rPr>
              <a:t>TRATAMENTO BIOLÓGICO DE EFLUENTES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solidFill>
            <a:schemeClr val="accent6">
              <a:lumMod val="60000"/>
              <a:lumOff val="40000"/>
              <a:alpha val="48000"/>
            </a:schemeClr>
          </a:solidFill>
          <a:ln>
            <a:solidFill>
              <a:srgbClr val="FF0000"/>
            </a:solidFill>
          </a:ln>
          <a:effectLst/>
        </p:spPr>
        <p:txBody>
          <a:bodyPr/>
          <a:lstStyle/>
          <a:p>
            <a:pPr algn="just"/>
            <a:endParaRPr lang="pt-BR" dirty="0"/>
          </a:p>
          <a:p>
            <a:pPr algn="just"/>
            <a:r>
              <a:rPr lang="pt-BR" dirty="0">
                <a:solidFill>
                  <a:schemeClr val="accent3">
                    <a:lumMod val="50000"/>
                  </a:schemeClr>
                </a:solidFill>
              </a:rPr>
              <a:t>O tratamento biológico de efluentes consiste na degradação da matéria orgânica por </a:t>
            </a:r>
            <a:r>
              <a:rPr lang="pt-BR" dirty="0">
                <a:solidFill>
                  <a:srgbClr val="00B050"/>
                </a:solidFill>
                <a:latin typeface="Comic Sans MS" pitchFamily="66" charset="0"/>
              </a:rPr>
              <a:t>microrganismos</a:t>
            </a:r>
            <a:r>
              <a:rPr lang="pt-BR" dirty="0">
                <a:solidFill>
                  <a:schemeClr val="accent3">
                    <a:lumMod val="50000"/>
                  </a:schemeClr>
                </a:solidFill>
              </a:rPr>
              <a:t>.</a:t>
            </a:r>
          </a:p>
          <a:p>
            <a:pPr algn="just"/>
            <a:endParaRPr lang="pt-BR" dirty="0">
              <a:solidFill>
                <a:schemeClr val="accent3">
                  <a:lumMod val="50000"/>
                </a:schemeClr>
              </a:solidFill>
            </a:endParaRPr>
          </a:p>
          <a:p>
            <a:pPr algn="just"/>
            <a:r>
              <a:rPr lang="pt-BR" dirty="0">
                <a:solidFill>
                  <a:schemeClr val="accent3">
                    <a:lumMod val="50000"/>
                  </a:schemeClr>
                </a:solidFill>
              </a:rPr>
              <a:t>Classificado em </a:t>
            </a:r>
            <a:r>
              <a:rPr lang="pt-BR" b="1" dirty="0">
                <a:solidFill>
                  <a:srgbClr val="FF0000"/>
                </a:solidFill>
                <a:latin typeface="Comic Sans MS" pitchFamily="66" charset="0"/>
              </a:rPr>
              <a:t>ANAERÓBIO</a:t>
            </a:r>
            <a:r>
              <a:rPr lang="pt-BR" dirty="0">
                <a:solidFill>
                  <a:schemeClr val="accent3">
                    <a:lumMod val="50000"/>
                  </a:schemeClr>
                </a:solidFill>
              </a:rPr>
              <a:t> e </a:t>
            </a:r>
            <a:r>
              <a:rPr lang="pt-BR" b="1" dirty="0">
                <a:solidFill>
                  <a:srgbClr val="00B0F0"/>
                </a:solidFill>
                <a:latin typeface="Comic Sans MS" pitchFamily="66" charset="0"/>
              </a:rPr>
              <a:t>AERÓBIO</a:t>
            </a:r>
            <a:r>
              <a:rPr lang="pt-BR" dirty="0">
                <a:solidFill>
                  <a:schemeClr val="accent3">
                    <a:lumMod val="50000"/>
                  </a:schemeClr>
                </a:solidFill>
              </a:rPr>
              <a:t>.</a:t>
            </a:r>
          </a:p>
          <a:p>
            <a:endParaRPr lang="pt-BR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D07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Comic Sans MS" pitchFamily="66" charset="0"/>
              </a:rPr>
              <a:t>Tratamento Anaeróbio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363272" cy="4525963"/>
          </a:xfrm>
          <a:gradFill>
            <a:gsLst>
              <a:gs pos="100000">
                <a:srgbClr val="FFF200">
                  <a:alpha val="39000"/>
                </a:srgbClr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16200000" scaled="0"/>
          </a:gradFill>
        </p:spPr>
        <p:txBody>
          <a:bodyPr/>
          <a:lstStyle/>
          <a:p>
            <a:pPr algn="just"/>
            <a:endParaRPr lang="pt-BR" dirty="0"/>
          </a:p>
          <a:p>
            <a:pPr algn="just"/>
            <a:r>
              <a:rPr lang="pt-BR" dirty="0">
                <a:solidFill>
                  <a:schemeClr val="bg1"/>
                </a:solidFill>
              </a:rPr>
              <a:t>Realizado por </a:t>
            </a:r>
            <a:r>
              <a:rPr lang="pt-BR" b="1" dirty="0">
                <a:solidFill>
                  <a:srgbClr val="FFFF00"/>
                </a:solidFill>
              </a:rPr>
              <a:t>microrganismo anaeróbios -</a:t>
            </a:r>
            <a:r>
              <a:rPr lang="pt-BR" dirty="0">
                <a:solidFill>
                  <a:schemeClr val="bg1"/>
                </a:solidFill>
              </a:rPr>
              <a:t> que não necessitam do oxigênio para crescer.</a:t>
            </a:r>
          </a:p>
          <a:p>
            <a:pPr algn="just"/>
            <a:endParaRPr lang="pt-BR" dirty="0">
              <a:solidFill>
                <a:schemeClr val="bg1"/>
              </a:solidFill>
            </a:endParaRPr>
          </a:p>
          <a:p>
            <a:pPr algn="just"/>
            <a:r>
              <a:rPr lang="pt-BR" dirty="0">
                <a:solidFill>
                  <a:schemeClr val="bg1"/>
                </a:solidFill>
              </a:rPr>
              <a:t>Recomendado para efluentes com concentração de carga orgânica alta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D07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95536" y="54868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t-BR" b="1" dirty="0"/>
              <a:t>Processos Biológicos Anaeróbios</a:t>
            </a:r>
            <a:br>
              <a:rPr lang="pt-BR" dirty="0"/>
            </a:br>
            <a:r>
              <a:rPr lang="pt-BR" dirty="0"/>
              <a:t>Ex: Lagoas Anaeróbias </a:t>
            </a:r>
            <a:br>
              <a:rPr lang="pt-BR" dirty="0"/>
            </a:br>
            <a:endParaRPr lang="pt-BR" dirty="0"/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1916832"/>
            <a:ext cx="603461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1694</TotalTime>
  <Words>1157</Words>
  <Application>Microsoft Office PowerPoint</Application>
  <PresentationFormat>Apresentação na tela (4:3)</PresentationFormat>
  <Paragraphs>189</Paragraphs>
  <Slides>41</Slides>
  <Notes>0</Notes>
  <HiddenSlides>0</HiddenSlides>
  <MMClips>0</MMClips>
  <ScaleCrop>false</ScaleCrop>
  <HeadingPairs>
    <vt:vector size="8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41</vt:i4>
      </vt:variant>
    </vt:vector>
  </HeadingPairs>
  <TitlesOfParts>
    <vt:vector size="48" baseType="lpstr">
      <vt:lpstr>Arial</vt:lpstr>
      <vt:lpstr>Calibri</vt:lpstr>
      <vt:lpstr>Comic Sans MS</vt:lpstr>
      <vt:lpstr>Times New Roman</vt:lpstr>
      <vt:lpstr>Verdana</vt:lpstr>
      <vt:lpstr>Tema do Office</vt:lpstr>
      <vt:lpstr>Planilha</vt:lpstr>
      <vt:lpstr> </vt:lpstr>
      <vt:lpstr>Tratamento de efluentes</vt:lpstr>
      <vt:lpstr>Toda água depois de usada  vira efluente </vt:lpstr>
      <vt:lpstr>SEGUNDO DADOS DA  ONU:</vt:lpstr>
      <vt:lpstr> Onde está a água no planeta? </vt:lpstr>
      <vt:lpstr> Onde está a água no planeta? </vt:lpstr>
      <vt:lpstr>TRATAMENTO BIOLÓGICO DE EFLUENTES</vt:lpstr>
      <vt:lpstr>Tratamento Anaeróbio</vt:lpstr>
      <vt:lpstr>Processos Biológicos Anaeróbios Ex: Lagoas Anaeróbias  </vt:lpstr>
      <vt:lpstr>Tratamento Aeróbio</vt:lpstr>
      <vt:lpstr>Processos Biológicos Aeróbios  Ex: Lagoa Aerada </vt:lpstr>
      <vt:lpstr>Processos Aeróbios </vt:lpstr>
      <vt:lpstr>Tratamento Biológico de Efluentes  Lodos Ativados</vt:lpstr>
      <vt:lpstr>Microbiologia de Lodos Ativados</vt:lpstr>
      <vt:lpstr>Aspecto do lodo ativado</vt:lpstr>
      <vt:lpstr>Microbiologia de Lodos Ativados</vt:lpstr>
      <vt:lpstr>Apresentação do PowerPoint</vt:lpstr>
      <vt:lpstr>Apresentação do PowerPoint</vt:lpstr>
      <vt:lpstr>LODO ATIVADO - CONDIÇÃO OPERACIONAL MUITO BOA </vt:lpstr>
      <vt:lpstr>Lodo Ativado “Filamentoso” – CONDIÇÃO MUITO RUIM </vt:lpstr>
      <vt:lpstr>Processos de Tratamento de Efluentes</vt:lpstr>
      <vt:lpstr>Sistema de Lodos Ativados</vt:lpstr>
      <vt:lpstr>Tanque de aeração por ar difuso</vt:lpstr>
      <vt:lpstr>SISTEMAS DE AERAÇÃO POR AR DIFUSO</vt:lpstr>
      <vt:lpstr>Processo Biológico Aeróbio </vt:lpstr>
      <vt:lpstr>Processos Biológicos Aeróbios  </vt:lpstr>
      <vt:lpstr>Processos Biológicos Aeróbios  Ex: Lagoa Aerada </vt:lpstr>
      <vt:lpstr>Processos Biológicos Aeróbios  Ex: Filtros Biológicos</vt:lpstr>
      <vt:lpstr>Processos Biológicos Aeróbicos  Ex: Lodo Ativado convencional (aeração + decantador) </vt:lpstr>
      <vt:lpstr>Processos Biológicos Aeróbicos  Ex: Lodo Ativado com flotação (aeração + flotador) </vt:lpstr>
      <vt:lpstr>Processos Biológicos Aeróbicos  Ex: Lodos ativados com membranas (MBR – Reator Biológico de Membranas)  </vt:lpstr>
      <vt:lpstr>Processo Biológico Aeróbio </vt:lpstr>
      <vt:lpstr>Processo Biológico Aeróbio </vt:lpstr>
      <vt:lpstr>Processo Biológico Aeróbio </vt:lpstr>
      <vt:lpstr>ETE  Remoção do Excesso de Lodo </vt:lpstr>
      <vt:lpstr>Efl. Bruto |Após Primário |Após Biológico </vt:lpstr>
      <vt:lpstr>Legislação Ambiental Base Legal</vt:lpstr>
      <vt:lpstr>Legislação Ambiental Base Legal</vt:lpstr>
      <vt:lpstr>Legislação Ambiental Base Legal</vt:lpstr>
      <vt:lpstr>Legislação Ambiental Base Legal</vt:lpstr>
      <vt:lpstr>FIM   OBRIGADO</vt:lpstr>
    </vt:vector>
  </TitlesOfParts>
  <Company>Nome da sua empresa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Seu nome de usuário</dc:creator>
  <cp:lastModifiedBy>Pedro Luiz Braido</cp:lastModifiedBy>
  <cp:revision>47</cp:revision>
  <dcterms:created xsi:type="dcterms:W3CDTF">2015-05-04T12:08:42Z</dcterms:created>
  <dcterms:modified xsi:type="dcterms:W3CDTF">2023-03-24T18:23:17Z</dcterms:modified>
</cp:coreProperties>
</file>